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1" r:id="rId2"/>
    <p:sldId id="265" r:id="rId3"/>
    <p:sldId id="266" r:id="rId4"/>
    <p:sldId id="267" r:id="rId5"/>
    <p:sldId id="273" r:id="rId6"/>
    <p:sldId id="272" r:id="rId7"/>
    <p:sldId id="274" r:id="rId8"/>
    <p:sldId id="275" r:id="rId9"/>
    <p:sldId id="282" r:id="rId10"/>
    <p:sldId id="281" r:id="rId11"/>
    <p:sldId id="280" r:id="rId12"/>
    <p:sldId id="283" r:id="rId13"/>
    <p:sldId id="276" r:id="rId14"/>
    <p:sldId id="278" r:id="rId15"/>
    <p:sldId id="277" r:id="rId16"/>
    <p:sldId id="257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455500"/>
    <a:srgbClr val="FF5A00"/>
    <a:srgbClr val="39710F"/>
    <a:srgbClr val="6BD915"/>
    <a:srgbClr val="F3FFBB"/>
    <a:srgbClr val="F3E29F"/>
    <a:srgbClr val="8BAA00"/>
    <a:srgbClr val="DAFF33"/>
    <a:srgbClr val="6BCA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3542" autoAdjust="0"/>
  </p:normalViewPr>
  <p:slideViewPr>
    <p:cSldViewPr snapToGrid="0">
      <p:cViewPr varScale="1">
        <p:scale>
          <a:sx n="64" d="100"/>
          <a:sy n="64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510F5-E029-4AD0-9D81-31DEE87D4F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8FD35C11-388C-4433-88A4-3ED42F420318}">
      <dgm:prSet phldrT="[Tekst]" custT="1"/>
      <dgm:spPr/>
      <dgm:t>
        <a:bodyPr/>
        <a:lstStyle/>
        <a:p>
          <a:pPr algn="just">
            <a:lnSpc>
              <a:spcPct val="100000"/>
            </a:lnSpc>
          </a:pPr>
          <a:r>
            <a:rPr lang="pl-PL" sz="1800" dirty="0">
              <a:latin typeface="+mj-lt"/>
            </a:rPr>
            <a:t>ocenę stanu aktualnego i przewidywanych zmian zapotrzebowania na ciepło, energię elektryczną i paliwa gazowe</a:t>
          </a:r>
        </a:p>
      </dgm:t>
    </dgm:pt>
    <dgm:pt modelId="{3CAE7ECA-42FC-4BF0-A849-1FF2CA770264}" type="parTrans" cxnId="{1A0D63D0-3CB4-4017-ACF3-02BD382E2DAD}">
      <dgm:prSet/>
      <dgm:spPr/>
      <dgm:t>
        <a:bodyPr/>
        <a:lstStyle/>
        <a:p>
          <a:pPr algn="just">
            <a:lnSpc>
              <a:spcPct val="100000"/>
            </a:lnSpc>
          </a:pPr>
          <a:endParaRPr lang="pl-PL" sz="1100">
            <a:latin typeface="+mj-lt"/>
          </a:endParaRPr>
        </a:p>
      </dgm:t>
    </dgm:pt>
    <dgm:pt modelId="{19C68FF1-8E3E-4332-AB76-92FC73FE27E2}" type="sibTrans" cxnId="{1A0D63D0-3CB4-4017-ACF3-02BD382E2DAD}">
      <dgm:prSet/>
      <dgm:spPr/>
      <dgm:t>
        <a:bodyPr/>
        <a:lstStyle/>
        <a:p>
          <a:pPr algn="just">
            <a:lnSpc>
              <a:spcPct val="100000"/>
            </a:lnSpc>
          </a:pPr>
          <a:endParaRPr lang="pl-PL" sz="1100">
            <a:latin typeface="+mj-lt"/>
          </a:endParaRPr>
        </a:p>
      </dgm:t>
    </dgm:pt>
    <dgm:pt modelId="{2A2F68F2-76C9-4771-8A0C-E89B3C504313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l-PL" sz="1800" dirty="0">
              <a:latin typeface="+mj-lt"/>
            </a:rPr>
            <a:t>przedsięwzięcia racjonalizujące użytkowanie ciepła, energii elektrycznej i paliw gazowych</a:t>
          </a:r>
        </a:p>
      </dgm:t>
    </dgm:pt>
    <dgm:pt modelId="{9105B135-FB84-42F0-BEA9-641D6728D036}" type="parTrans" cxnId="{ACE73D6C-716C-4AB3-996E-D47F83E6F58D}">
      <dgm:prSet/>
      <dgm:spPr/>
      <dgm:t>
        <a:bodyPr/>
        <a:lstStyle/>
        <a:p>
          <a:pPr algn="just">
            <a:lnSpc>
              <a:spcPct val="100000"/>
            </a:lnSpc>
          </a:pPr>
          <a:endParaRPr lang="pl-PL" sz="1100">
            <a:latin typeface="+mj-lt"/>
          </a:endParaRPr>
        </a:p>
      </dgm:t>
    </dgm:pt>
    <dgm:pt modelId="{B381C8C6-8EA6-4B6F-95A0-661148F4181D}" type="sibTrans" cxnId="{ACE73D6C-716C-4AB3-996E-D47F83E6F58D}">
      <dgm:prSet/>
      <dgm:spPr/>
      <dgm:t>
        <a:bodyPr/>
        <a:lstStyle/>
        <a:p>
          <a:pPr algn="just">
            <a:lnSpc>
              <a:spcPct val="100000"/>
            </a:lnSpc>
          </a:pPr>
          <a:endParaRPr lang="pl-PL" sz="1100">
            <a:latin typeface="+mj-lt"/>
          </a:endParaRPr>
        </a:p>
      </dgm:t>
    </dgm:pt>
    <dgm:pt modelId="{19A6FDF9-3EA1-4B4A-B2FD-66C412502456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l-PL" sz="1800" dirty="0">
              <a:latin typeface="+mj-lt"/>
            </a:rPr>
            <a:t>możliwości wykorzystania istniejących nadwyżek i lokalnych zasobów paliw </a:t>
          </a:r>
          <a:br>
            <a:rPr lang="pl-PL" sz="1800" dirty="0">
              <a:latin typeface="+mj-lt"/>
            </a:rPr>
          </a:br>
          <a:r>
            <a:rPr lang="pl-PL" sz="1800" dirty="0">
              <a:latin typeface="+mj-lt"/>
            </a:rPr>
            <a:t>i energii, z uwzględnieniem OZE i kogeneracji</a:t>
          </a:r>
        </a:p>
      </dgm:t>
    </dgm:pt>
    <dgm:pt modelId="{46487599-F05C-4C64-BF81-8196E3228CCE}" type="parTrans" cxnId="{6DA4095C-C4DF-461E-B2C0-3C870C30CFC5}">
      <dgm:prSet/>
      <dgm:spPr/>
      <dgm:t>
        <a:bodyPr/>
        <a:lstStyle/>
        <a:p>
          <a:pPr algn="just">
            <a:lnSpc>
              <a:spcPct val="100000"/>
            </a:lnSpc>
          </a:pPr>
          <a:endParaRPr lang="pl-PL" sz="1100">
            <a:latin typeface="+mj-lt"/>
          </a:endParaRPr>
        </a:p>
      </dgm:t>
    </dgm:pt>
    <dgm:pt modelId="{E0AD9F97-61F7-4853-8227-960676C43B7B}" type="sibTrans" cxnId="{6DA4095C-C4DF-461E-B2C0-3C870C30CFC5}">
      <dgm:prSet/>
      <dgm:spPr/>
      <dgm:t>
        <a:bodyPr/>
        <a:lstStyle/>
        <a:p>
          <a:pPr algn="just">
            <a:lnSpc>
              <a:spcPct val="100000"/>
            </a:lnSpc>
          </a:pPr>
          <a:endParaRPr lang="pl-PL" sz="1100">
            <a:latin typeface="+mj-lt"/>
          </a:endParaRPr>
        </a:p>
      </dgm:t>
    </dgm:pt>
    <dgm:pt modelId="{D3CED902-E430-4BCE-8684-B946CDD3F8A5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l-PL" sz="1800" dirty="0">
              <a:latin typeface="+mj-lt"/>
            </a:rPr>
            <a:t>możliwości stosowania środków poprawy </a:t>
          </a:r>
          <a:r>
            <a:rPr lang="pl-PL" sz="1800" b="0" dirty="0">
              <a:latin typeface="+mj-lt"/>
            </a:rPr>
            <a:t>efektywności energetycznej </a:t>
          </a:r>
          <a:br>
            <a:rPr lang="pl-PL" sz="1800" b="0" dirty="0">
              <a:latin typeface="+mj-lt"/>
            </a:rPr>
          </a:br>
          <a:r>
            <a:rPr lang="pl-PL" sz="1800" b="0" dirty="0">
              <a:latin typeface="+mj-lt"/>
            </a:rPr>
            <a:t>w rozumieniu ustawy z dnia 20 maja 2016 r. o efektywności energetycznej</a:t>
          </a:r>
        </a:p>
      </dgm:t>
    </dgm:pt>
    <dgm:pt modelId="{EF9BF899-449C-45B1-8CCB-9524C3D9DF24}" type="parTrans" cxnId="{A8A18224-B263-41BF-8F2F-27F1D74B3611}">
      <dgm:prSet/>
      <dgm:spPr/>
      <dgm:t>
        <a:bodyPr/>
        <a:lstStyle/>
        <a:p>
          <a:pPr algn="just">
            <a:lnSpc>
              <a:spcPct val="100000"/>
            </a:lnSpc>
          </a:pPr>
          <a:endParaRPr lang="pl-PL" sz="1100">
            <a:latin typeface="+mj-lt"/>
          </a:endParaRPr>
        </a:p>
      </dgm:t>
    </dgm:pt>
    <dgm:pt modelId="{2B86A1E3-145F-48CF-BE92-D656B891AE28}" type="sibTrans" cxnId="{A8A18224-B263-41BF-8F2F-27F1D74B3611}">
      <dgm:prSet/>
      <dgm:spPr/>
      <dgm:t>
        <a:bodyPr/>
        <a:lstStyle/>
        <a:p>
          <a:pPr algn="just">
            <a:lnSpc>
              <a:spcPct val="100000"/>
            </a:lnSpc>
          </a:pPr>
          <a:endParaRPr lang="pl-PL" sz="1100">
            <a:latin typeface="+mj-lt"/>
          </a:endParaRPr>
        </a:p>
      </dgm:t>
    </dgm:pt>
    <dgm:pt modelId="{BFF445C1-2E75-4447-8389-EC678F041E07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l-PL" sz="1800" dirty="0">
              <a:latin typeface="+mj-lt"/>
            </a:rPr>
            <a:t>zakres współpracy z innymi gminami</a:t>
          </a:r>
        </a:p>
      </dgm:t>
    </dgm:pt>
    <dgm:pt modelId="{84E05B3F-BAE4-46C3-9364-F316DAF184AF}" type="parTrans" cxnId="{23F593B8-BC50-43F9-AD0D-9107AA77EADE}">
      <dgm:prSet/>
      <dgm:spPr/>
      <dgm:t>
        <a:bodyPr/>
        <a:lstStyle/>
        <a:p>
          <a:pPr algn="just">
            <a:lnSpc>
              <a:spcPct val="100000"/>
            </a:lnSpc>
          </a:pPr>
          <a:endParaRPr lang="pl-PL" sz="1100">
            <a:latin typeface="+mj-lt"/>
          </a:endParaRPr>
        </a:p>
      </dgm:t>
    </dgm:pt>
    <dgm:pt modelId="{5CBD35E7-E65F-4B59-8CB3-6AA2E6438F1B}" type="sibTrans" cxnId="{23F593B8-BC50-43F9-AD0D-9107AA77EADE}">
      <dgm:prSet/>
      <dgm:spPr/>
      <dgm:t>
        <a:bodyPr/>
        <a:lstStyle/>
        <a:p>
          <a:pPr algn="just">
            <a:lnSpc>
              <a:spcPct val="100000"/>
            </a:lnSpc>
          </a:pPr>
          <a:endParaRPr lang="pl-PL" sz="1100">
            <a:latin typeface="+mj-lt"/>
          </a:endParaRPr>
        </a:p>
      </dgm:t>
    </dgm:pt>
    <dgm:pt modelId="{28F32009-0A02-44EA-9FB6-2BA6AC78743F}" type="pres">
      <dgm:prSet presAssocID="{EA6510F5-E029-4AD0-9D81-31DEE87D4F78}" presName="Name0" presStyleCnt="0">
        <dgm:presLayoutVars>
          <dgm:chMax val="7"/>
          <dgm:chPref val="7"/>
          <dgm:dir/>
        </dgm:presLayoutVars>
      </dgm:prSet>
      <dgm:spPr/>
    </dgm:pt>
    <dgm:pt modelId="{F53FA9B7-6D38-435A-AC64-AF77703AA1CC}" type="pres">
      <dgm:prSet presAssocID="{EA6510F5-E029-4AD0-9D81-31DEE87D4F78}" presName="Name1" presStyleCnt="0"/>
      <dgm:spPr/>
    </dgm:pt>
    <dgm:pt modelId="{8C1281C0-33A1-4470-9D07-4D8BFB23ABCA}" type="pres">
      <dgm:prSet presAssocID="{EA6510F5-E029-4AD0-9D81-31DEE87D4F78}" presName="cycle" presStyleCnt="0"/>
      <dgm:spPr/>
    </dgm:pt>
    <dgm:pt modelId="{24BAC9F9-4353-4BB1-B114-7802FFBD526B}" type="pres">
      <dgm:prSet presAssocID="{EA6510F5-E029-4AD0-9D81-31DEE87D4F78}" presName="srcNode" presStyleLbl="node1" presStyleIdx="0" presStyleCnt="5"/>
      <dgm:spPr/>
    </dgm:pt>
    <dgm:pt modelId="{44FB04A0-1B87-46E8-AD8B-A5EFE98923AE}" type="pres">
      <dgm:prSet presAssocID="{EA6510F5-E029-4AD0-9D81-31DEE87D4F78}" presName="conn" presStyleLbl="parChTrans1D2" presStyleIdx="0" presStyleCnt="1"/>
      <dgm:spPr/>
    </dgm:pt>
    <dgm:pt modelId="{C0C21634-928A-4FEF-A426-5B5D58116AFC}" type="pres">
      <dgm:prSet presAssocID="{EA6510F5-E029-4AD0-9D81-31DEE87D4F78}" presName="extraNode" presStyleLbl="node1" presStyleIdx="0" presStyleCnt="5"/>
      <dgm:spPr/>
    </dgm:pt>
    <dgm:pt modelId="{13D1BC01-EEA1-45A3-A55A-E7E4C299EF37}" type="pres">
      <dgm:prSet presAssocID="{EA6510F5-E029-4AD0-9D81-31DEE87D4F78}" presName="dstNode" presStyleLbl="node1" presStyleIdx="0" presStyleCnt="5"/>
      <dgm:spPr/>
    </dgm:pt>
    <dgm:pt modelId="{4ED4A1EC-3F46-453A-AD46-300F353590C1}" type="pres">
      <dgm:prSet presAssocID="{8FD35C11-388C-4433-88A4-3ED42F420318}" presName="text_1" presStyleLbl="node1" presStyleIdx="0" presStyleCnt="5">
        <dgm:presLayoutVars>
          <dgm:bulletEnabled val="1"/>
        </dgm:presLayoutVars>
      </dgm:prSet>
      <dgm:spPr/>
    </dgm:pt>
    <dgm:pt modelId="{0DA0D523-FC8C-444A-8D32-A85F9603DABF}" type="pres">
      <dgm:prSet presAssocID="{8FD35C11-388C-4433-88A4-3ED42F420318}" presName="accent_1" presStyleCnt="0"/>
      <dgm:spPr/>
    </dgm:pt>
    <dgm:pt modelId="{C8E4AD29-1BD7-4563-9DD6-D85BB20FA3EB}" type="pres">
      <dgm:prSet presAssocID="{8FD35C11-388C-4433-88A4-3ED42F420318}" presName="accentRepeatNode" presStyleLbl="solidFgAcc1" presStyleIdx="0" presStyleCnt="5"/>
      <dgm:spPr>
        <a:solidFill>
          <a:schemeClr val="accent2"/>
        </a:solidFill>
      </dgm:spPr>
    </dgm:pt>
    <dgm:pt modelId="{5F810478-D9F9-4D5F-8EE1-95C37A4712BA}" type="pres">
      <dgm:prSet presAssocID="{2A2F68F2-76C9-4771-8A0C-E89B3C504313}" presName="text_2" presStyleLbl="node1" presStyleIdx="1" presStyleCnt="5">
        <dgm:presLayoutVars>
          <dgm:bulletEnabled val="1"/>
        </dgm:presLayoutVars>
      </dgm:prSet>
      <dgm:spPr/>
    </dgm:pt>
    <dgm:pt modelId="{18DD5B1D-B010-4069-ACE0-A4610DA41EC6}" type="pres">
      <dgm:prSet presAssocID="{2A2F68F2-76C9-4771-8A0C-E89B3C504313}" presName="accent_2" presStyleCnt="0"/>
      <dgm:spPr/>
    </dgm:pt>
    <dgm:pt modelId="{3D97D436-92F7-4624-B1A4-EE9564AEB5AA}" type="pres">
      <dgm:prSet presAssocID="{2A2F68F2-76C9-4771-8A0C-E89B3C504313}" presName="accentRepeatNode" presStyleLbl="solidFgAcc1" presStyleIdx="1" presStyleCnt="5"/>
      <dgm:spPr>
        <a:solidFill>
          <a:schemeClr val="accent2"/>
        </a:solidFill>
      </dgm:spPr>
    </dgm:pt>
    <dgm:pt modelId="{308FE39F-415A-440F-87F3-0F6DFBD2744A}" type="pres">
      <dgm:prSet presAssocID="{19A6FDF9-3EA1-4B4A-B2FD-66C412502456}" presName="text_3" presStyleLbl="node1" presStyleIdx="2" presStyleCnt="5">
        <dgm:presLayoutVars>
          <dgm:bulletEnabled val="1"/>
        </dgm:presLayoutVars>
      </dgm:prSet>
      <dgm:spPr/>
    </dgm:pt>
    <dgm:pt modelId="{598F786B-4447-498D-888B-E972295E1F1F}" type="pres">
      <dgm:prSet presAssocID="{19A6FDF9-3EA1-4B4A-B2FD-66C412502456}" presName="accent_3" presStyleCnt="0"/>
      <dgm:spPr/>
    </dgm:pt>
    <dgm:pt modelId="{0E134131-9F70-423A-A782-21B59A453A0C}" type="pres">
      <dgm:prSet presAssocID="{19A6FDF9-3EA1-4B4A-B2FD-66C412502456}" presName="accentRepeatNode" presStyleLbl="solidFgAcc1" presStyleIdx="2" presStyleCnt="5"/>
      <dgm:spPr>
        <a:solidFill>
          <a:schemeClr val="accent2"/>
        </a:solidFill>
      </dgm:spPr>
    </dgm:pt>
    <dgm:pt modelId="{4FE6033B-6309-4D4A-BF89-3DC2FD1A3FC0}" type="pres">
      <dgm:prSet presAssocID="{D3CED902-E430-4BCE-8684-B946CDD3F8A5}" presName="text_4" presStyleLbl="node1" presStyleIdx="3" presStyleCnt="5">
        <dgm:presLayoutVars>
          <dgm:bulletEnabled val="1"/>
        </dgm:presLayoutVars>
      </dgm:prSet>
      <dgm:spPr/>
    </dgm:pt>
    <dgm:pt modelId="{A4050740-247B-4A4C-96FD-CC39EAAF7DBD}" type="pres">
      <dgm:prSet presAssocID="{D3CED902-E430-4BCE-8684-B946CDD3F8A5}" presName="accent_4" presStyleCnt="0"/>
      <dgm:spPr/>
    </dgm:pt>
    <dgm:pt modelId="{7F0E550C-8267-48CA-A3F6-790FC16BC42A}" type="pres">
      <dgm:prSet presAssocID="{D3CED902-E430-4BCE-8684-B946CDD3F8A5}" presName="accentRepeatNode" presStyleLbl="solidFgAcc1" presStyleIdx="3" presStyleCnt="5"/>
      <dgm:spPr>
        <a:solidFill>
          <a:schemeClr val="accent2"/>
        </a:solidFill>
      </dgm:spPr>
    </dgm:pt>
    <dgm:pt modelId="{701D7602-708B-46C3-B5D5-292AD9D32B01}" type="pres">
      <dgm:prSet presAssocID="{BFF445C1-2E75-4447-8389-EC678F041E07}" presName="text_5" presStyleLbl="node1" presStyleIdx="4" presStyleCnt="5">
        <dgm:presLayoutVars>
          <dgm:bulletEnabled val="1"/>
        </dgm:presLayoutVars>
      </dgm:prSet>
      <dgm:spPr/>
    </dgm:pt>
    <dgm:pt modelId="{CC18C3C5-44E6-44CD-A588-7CA7C1C857C3}" type="pres">
      <dgm:prSet presAssocID="{BFF445C1-2E75-4447-8389-EC678F041E07}" presName="accent_5" presStyleCnt="0"/>
      <dgm:spPr/>
    </dgm:pt>
    <dgm:pt modelId="{9A63A7DB-9A7F-481E-AD2C-62425B8A445E}" type="pres">
      <dgm:prSet presAssocID="{BFF445C1-2E75-4447-8389-EC678F041E07}" presName="accentRepeatNode" presStyleLbl="solidFgAcc1" presStyleIdx="4" presStyleCnt="5"/>
      <dgm:spPr>
        <a:solidFill>
          <a:schemeClr val="accent2"/>
        </a:solidFill>
      </dgm:spPr>
    </dgm:pt>
  </dgm:ptLst>
  <dgm:cxnLst>
    <dgm:cxn modelId="{F0B42624-7DF7-41CB-9953-4DF113971EBA}" type="presOf" srcId="{BFF445C1-2E75-4447-8389-EC678F041E07}" destId="{701D7602-708B-46C3-B5D5-292AD9D32B01}" srcOrd="0" destOrd="0" presId="urn:microsoft.com/office/officeart/2008/layout/VerticalCurvedList"/>
    <dgm:cxn modelId="{A8A18224-B263-41BF-8F2F-27F1D74B3611}" srcId="{EA6510F5-E029-4AD0-9D81-31DEE87D4F78}" destId="{D3CED902-E430-4BCE-8684-B946CDD3F8A5}" srcOrd="3" destOrd="0" parTransId="{EF9BF899-449C-45B1-8CCB-9524C3D9DF24}" sibTransId="{2B86A1E3-145F-48CF-BE92-D656B891AE28}"/>
    <dgm:cxn modelId="{37ADD82E-7114-4597-963A-A744DF560817}" type="presOf" srcId="{2A2F68F2-76C9-4771-8A0C-E89B3C504313}" destId="{5F810478-D9F9-4D5F-8EE1-95C37A4712BA}" srcOrd="0" destOrd="0" presId="urn:microsoft.com/office/officeart/2008/layout/VerticalCurvedList"/>
    <dgm:cxn modelId="{6DA4095C-C4DF-461E-B2C0-3C870C30CFC5}" srcId="{EA6510F5-E029-4AD0-9D81-31DEE87D4F78}" destId="{19A6FDF9-3EA1-4B4A-B2FD-66C412502456}" srcOrd="2" destOrd="0" parTransId="{46487599-F05C-4C64-BF81-8196E3228CCE}" sibTransId="{E0AD9F97-61F7-4853-8227-960676C43B7B}"/>
    <dgm:cxn modelId="{ACE73D6C-716C-4AB3-996E-D47F83E6F58D}" srcId="{EA6510F5-E029-4AD0-9D81-31DEE87D4F78}" destId="{2A2F68F2-76C9-4771-8A0C-E89B3C504313}" srcOrd="1" destOrd="0" parTransId="{9105B135-FB84-42F0-BEA9-641D6728D036}" sibTransId="{B381C8C6-8EA6-4B6F-95A0-661148F4181D}"/>
    <dgm:cxn modelId="{127A8D96-DD08-4AD9-AC4B-6A847BF36419}" type="presOf" srcId="{19A6FDF9-3EA1-4B4A-B2FD-66C412502456}" destId="{308FE39F-415A-440F-87F3-0F6DFBD2744A}" srcOrd="0" destOrd="0" presId="urn:microsoft.com/office/officeart/2008/layout/VerticalCurvedList"/>
    <dgm:cxn modelId="{1F70509D-B2AD-4520-A255-7CDCA073D4C9}" type="presOf" srcId="{8FD35C11-388C-4433-88A4-3ED42F420318}" destId="{4ED4A1EC-3F46-453A-AD46-300F353590C1}" srcOrd="0" destOrd="0" presId="urn:microsoft.com/office/officeart/2008/layout/VerticalCurvedList"/>
    <dgm:cxn modelId="{078EC0AD-5A07-4D1A-9BC3-9B8D6631C3E3}" type="presOf" srcId="{D3CED902-E430-4BCE-8684-B946CDD3F8A5}" destId="{4FE6033B-6309-4D4A-BF89-3DC2FD1A3FC0}" srcOrd="0" destOrd="0" presId="urn:microsoft.com/office/officeart/2008/layout/VerticalCurvedList"/>
    <dgm:cxn modelId="{23F593B8-BC50-43F9-AD0D-9107AA77EADE}" srcId="{EA6510F5-E029-4AD0-9D81-31DEE87D4F78}" destId="{BFF445C1-2E75-4447-8389-EC678F041E07}" srcOrd="4" destOrd="0" parTransId="{84E05B3F-BAE4-46C3-9364-F316DAF184AF}" sibTransId="{5CBD35E7-E65F-4B59-8CB3-6AA2E6438F1B}"/>
    <dgm:cxn modelId="{449103CC-4528-485B-B8C1-316C92B4BF98}" type="presOf" srcId="{EA6510F5-E029-4AD0-9D81-31DEE87D4F78}" destId="{28F32009-0A02-44EA-9FB6-2BA6AC78743F}" srcOrd="0" destOrd="0" presId="urn:microsoft.com/office/officeart/2008/layout/VerticalCurvedList"/>
    <dgm:cxn modelId="{1A0D63D0-3CB4-4017-ACF3-02BD382E2DAD}" srcId="{EA6510F5-E029-4AD0-9D81-31DEE87D4F78}" destId="{8FD35C11-388C-4433-88A4-3ED42F420318}" srcOrd="0" destOrd="0" parTransId="{3CAE7ECA-42FC-4BF0-A849-1FF2CA770264}" sibTransId="{19C68FF1-8E3E-4332-AB76-92FC73FE27E2}"/>
    <dgm:cxn modelId="{C5F66FE8-5B7D-45D5-8D4B-2FEA1E493675}" type="presOf" srcId="{19C68FF1-8E3E-4332-AB76-92FC73FE27E2}" destId="{44FB04A0-1B87-46E8-AD8B-A5EFE98923AE}" srcOrd="0" destOrd="0" presId="urn:microsoft.com/office/officeart/2008/layout/VerticalCurvedList"/>
    <dgm:cxn modelId="{6F1E0809-ACB1-4EE9-B324-1110C2A3F54D}" type="presParOf" srcId="{28F32009-0A02-44EA-9FB6-2BA6AC78743F}" destId="{F53FA9B7-6D38-435A-AC64-AF77703AA1CC}" srcOrd="0" destOrd="0" presId="urn:microsoft.com/office/officeart/2008/layout/VerticalCurvedList"/>
    <dgm:cxn modelId="{6EB61EA7-918F-48DC-9488-6B6B27CBFF31}" type="presParOf" srcId="{F53FA9B7-6D38-435A-AC64-AF77703AA1CC}" destId="{8C1281C0-33A1-4470-9D07-4D8BFB23ABCA}" srcOrd="0" destOrd="0" presId="urn:microsoft.com/office/officeart/2008/layout/VerticalCurvedList"/>
    <dgm:cxn modelId="{1F501825-07FC-46FF-82D8-8C7B30604279}" type="presParOf" srcId="{8C1281C0-33A1-4470-9D07-4D8BFB23ABCA}" destId="{24BAC9F9-4353-4BB1-B114-7802FFBD526B}" srcOrd="0" destOrd="0" presId="urn:microsoft.com/office/officeart/2008/layout/VerticalCurvedList"/>
    <dgm:cxn modelId="{A6143FF9-426B-4BA9-8493-733DA6E0CB4E}" type="presParOf" srcId="{8C1281C0-33A1-4470-9D07-4D8BFB23ABCA}" destId="{44FB04A0-1B87-46E8-AD8B-A5EFE98923AE}" srcOrd="1" destOrd="0" presId="urn:microsoft.com/office/officeart/2008/layout/VerticalCurvedList"/>
    <dgm:cxn modelId="{26A49397-ED0B-4AD8-BCB2-108DFFA6E4AD}" type="presParOf" srcId="{8C1281C0-33A1-4470-9D07-4D8BFB23ABCA}" destId="{C0C21634-928A-4FEF-A426-5B5D58116AFC}" srcOrd="2" destOrd="0" presId="urn:microsoft.com/office/officeart/2008/layout/VerticalCurvedList"/>
    <dgm:cxn modelId="{3A0887D4-E1E1-442B-93D4-1BDDD50C9D03}" type="presParOf" srcId="{8C1281C0-33A1-4470-9D07-4D8BFB23ABCA}" destId="{13D1BC01-EEA1-45A3-A55A-E7E4C299EF37}" srcOrd="3" destOrd="0" presId="urn:microsoft.com/office/officeart/2008/layout/VerticalCurvedList"/>
    <dgm:cxn modelId="{F28A94F5-30A9-471B-AF51-48532753BD68}" type="presParOf" srcId="{F53FA9B7-6D38-435A-AC64-AF77703AA1CC}" destId="{4ED4A1EC-3F46-453A-AD46-300F353590C1}" srcOrd="1" destOrd="0" presId="urn:microsoft.com/office/officeart/2008/layout/VerticalCurvedList"/>
    <dgm:cxn modelId="{ADC15519-C4EF-49B9-AA2D-DC4B1B3BCD69}" type="presParOf" srcId="{F53FA9B7-6D38-435A-AC64-AF77703AA1CC}" destId="{0DA0D523-FC8C-444A-8D32-A85F9603DABF}" srcOrd="2" destOrd="0" presId="urn:microsoft.com/office/officeart/2008/layout/VerticalCurvedList"/>
    <dgm:cxn modelId="{E3E4DDF5-67C3-4C43-909C-232A57315F1F}" type="presParOf" srcId="{0DA0D523-FC8C-444A-8D32-A85F9603DABF}" destId="{C8E4AD29-1BD7-4563-9DD6-D85BB20FA3EB}" srcOrd="0" destOrd="0" presId="urn:microsoft.com/office/officeart/2008/layout/VerticalCurvedList"/>
    <dgm:cxn modelId="{8247A288-D0D3-4512-B859-FA431F5F43EF}" type="presParOf" srcId="{F53FA9B7-6D38-435A-AC64-AF77703AA1CC}" destId="{5F810478-D9F9-4D5F-8EE1-95C37A4712BA}" srcOrd="3" destOrd="0" presId="urn:microsoft.com/office/officeart/2008/layout/VerticalCurvedList"/>
    <dgm:cxn modelId="{E6F95F25-49F4-4525-BEA1-F88C4B3903DC}" type="presParOf" srcId="{F53FA9B7-6D38-435A-AC64-AF77703AA1CC}" destId="{18DD5B1D-B010-4069-ACE0-A4610DA41EC6}" srcOrd="4" destOrd="0" presId="urn:microsoft.com/office/officeart/2008/layout/VerticalCurvedList"/>
    <dgm:cxn modelId="{B9D68180-5E76-4BA5-8113-CB56D9C2C0CF}" type="presParOf" srcId="{18DD5B1D-B010-4069-ACE0-A4610DA41EC6}" destId="{3D97D436-92F7-4624-B1A4-EE9564AEB5AA}" srcOrd="0" destOrd="0" presId="urn:microsoft.com/office/officeart/2008/layout/VerticalCurvedList"/>
    <dgm:cxn modelId="{CD18AB31-FA74-4CD7-9B7E-C64D76A9E991}" type="presParOf" srcId="{F53FA9B7-6D38-435A-AC64-AF77703AA1CC}" destId="{308FE39F-415A-440F-87F3-0F6DFBD2744A}" srcOrd="5" destOrd="0" presId="urn:microsoft.com/office/officeart/2008/layout/VerticalCurvedList"/>
    <dgm:cxn modelId="{17B61F3A-404E-45FD-941F-C246A8A4240A}" type="presParOf" srcId="{F53FA9B7-6D38-435A-AC64-AF77703AA1CC}" destId="{598F786B-4447-498D-888B-E972295E1F1F}" srcOrd="6" destOrd="0" presId="urn:microsoft.com/office/officeart/2008/layout/VerticalCurvedList"/>
    <dgm:cxn modelId="{50601375-6ED7-4D64-9226-E2159B0AE8D5}" type="presParOf" srcId="{598F786B-4447-498D-888B-E972295E1F1F}" destId="{0E134131-9F70-423A-A782-21B59A453A0C}" srcOrd="0" destOrd="0" presId="urn:microsoft.com/office/officeart/2008/layout/VerticalCurvedList"/>
    <dgm:cxn modelId="{41B07DFF-1C25-4233-A690-5D87DD9AD381}" type="presParOf" srcId="{F53FA9B7-6D38-435A-AC64-AF77703AA1CC}" destId="{4FE6033B-6309-4D4A-BF89-3DC2FD1A3FC0}" srcOrd="7" destOrd="0" presId="urn:microsoft.com/office/officeart/2008/layout/VerticalCurvedList"/>
    <dgm:cxn modelId="{7D21B3C8-196B-4F6B-B6A1-0F7D38EACF56}" type="presParOf" srcId="{F53FA9B7-6D38-435A-AC64-AF77703AA1CC}" destId="{A4050740-247B-4A4C-96FD-CC39EAAF7DBD}" srcOrd="8" destOrd="0" presId="urn:microsoft.com/office/officeart/2008/layout/VerticalCurvedList"/>
    <dgm:cxn modelId="{21AFC447-1245-47E3-BEE0-6F8E11A11F1B}" type="presParOf" srcId="{A4050740-247B-4A4C-96FD-CC39EAAF7DBD}" destId="{7F0E550C-8267-48CA-A3F6-790FC16BC42A}" srcOrd="0" destOrd="0" presId="urn:microsoft.com/office/officeart/2008/layout/VerticalCurvedList"/>
    <dgm:cxn modelId="{5918EC06-2E4D-4CB5-9AAD-6FCDE82B4035}" type="presParOf" srcId="{F53FA9B7-6D38-435A-AC64-AF77703AA1CC}" destId="{701D7602-708B-46C3-B5D5-292AD9D32B01}" srcOrd="9" destOrd="0" presId="urn:microsoft.com/office/officeart/2008/layout/VerticalCurvedList"/>
    <dgm:cxn modelId="{9C5529F3-EDD0-4A1C-955B-FBA0218B5EC6}" type="presParOf" srcId="{F53FA9B7-6D38-435A-AC64-AF77703AA1CC}" destId="{CC18C3C5-44E6-44CD-A588-7CA7C1C857C3}" srcOrd="10" destOrd="0" presId="urn:microsoft.com/office/officeart/2008/layout/VerticalCurvedList"/>
    <dgm:cxn modelId="{697ACDB7-7F78-4D1E-BA0F-7D152F7EA559}" type="presParOf" srcId="{CC18C3C5-44E6-44CD-A588-7CA7C1C857C3}" destId="{9A63A7DB-9A7F-481E-AD2C-62425B8A44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B04A0-1B87-46E8-AD8B-A5EFE98923AE}">
      <dsp:nvSpPr>
        <dsp:cNvPr id="0" name=""/>
        <dsp:cNvSpPr/>
      </dsp:nvSpPr>
      <dsp:spPr>
        <a:xfrm>
          <a:off x="-4581695" y="-702486"/>
          <a:ext cx="5457800" cy="5457800"/>
        </a:xfrm>
        <a:prstGeom prst="blockArc">
          <a:avLst>
            <a:gd name="adj1" fmla="val 18900000"/>
            <a:gd name="adj2" fmla="val 2700000"/>
            <a:gd name="adj3" fmla="val 396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4A1EC-3F46-453A-AD46-300F353590C1}">
      <dsp:nvSpPr>
        <dsp:cNvPr id="0" name=""/>
        <dsp:cNvSpPr/>
      </dsp:nvSpPr>
      <dsp:spPr>
        <a:xfrm>
          <a:off x="383505" y="253220"/>
          <a:ext cx="8280260" cy="5067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245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ocenę stanu aktualnego i przewidywanych zmian zapotrzebowania na ciepło, energię elektryczną i paliwa gazowe</a:t>
          </a:r>
        </a:p>
      </dsp:txBody>
      <dsp:txXfrm>
        <a:off x="383505" y="253220"/>
        <a:ext cx="8280260" cy="506765"/>
      </dsp:txXfrm>
    </dsp:sp>
    <dsp:sp modelId="{C8E4AD29-1BD7-4563-9DD6-D85BB20FA3EB}">
      <dsp:nvSpPr>
        <dsp:cNvPr id="0" name=""/>
        <dsp:cNvSpPr/>
      </dsp:nvSpPr>
      <dsp:spPr>
        <a:xfrm>
          <a:off x="66777" y="189874"/>
          <a:ext cx="633457" cy="63345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10478-D9F9-4D5F-8EE1-95C37A4712BA}">
      <dsp:nvSpPr>
        <dsp:cNvPr id="0" name=""/>
        <dsp:cNvSpPr/>
      </dsp:nvSpPr>
      <dsp:spPr>
        <a:xfrm>
          <a:off x="746639" y="1013125"/>
          <a:ext cx="7917126" cy="5067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245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przedsięwzięcia racjonalizujące użytkowanie ciepła, energii elektrycznej i paliw gazowych</a:t>
          </a:r>
        </a:p>
      </dsp:txBody>
      <dsp:txXfrm>
        <a:off x="746639" y="1013125"/>
        <a:ext cx="7917126" cy="506765"/>
      </dsp:txXfrm>
    </dsp:sp>
    <dsp:sp modelId="{3D97D436-92F7-4624-B1A4-EE9564AEB5AA}">
      <dsp:nvSpPr>
        <dsp:cNvPr id="0" name=""/>
        <dsp:cNvSpPr/>
      </dsp:nvSpPr>
      <dsp:spPr>
        <a:xfrm>
          <a:off x="429910" y="949780"/>
          <a:ext cx="633457" cy="63345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FE39F-415A-440F-87F3-0F6DFBD2744A}">
      <dsp:nvSpPr>
        <dsp:cNvPr id="0" name=""/>
        <dsp:cNvSpPr/>
      </dsp:nvSpPr>
      <dsp:spPr>
        <a:xfrm>
          <a:off x="858092" y="1773031"/>
          <a:ext cx="7805673" cy="5067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245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możliwości wykorzystania istniejących nadwyżek i lokalnych zasobów paliw </a:t>
          </a:r>
          <a:br>
            <a:rPr lang="pl-PL" sz="1800" kern="1200" dirty="0">
              <a:latin typeface="+mj-lt"/>
            </a:rPr>
          </a:br>
          <a:r>
            <a:rPr lang="pl-PL" sz="1800" kern="1200" dirty="0">
              <a:latin typeface="+mj-lt"/>
            </a:rPr>
            <a:t>i energii, z uwzględnieniem OZE i kogeneracji</a:t>
          </a:r>
        </a:p>
      </dsp:txBody>
      <dsp:txXfrm>
        <a:off x="858092" y="1773031"/>
        <a:ext cx="7805673" cy="506765"/>
      </dsp:txXfrm>
    </dsp:sp>
    <dsp:sp modelId="{0E134131-9F70-423A-A782-21B59A453A0C}">
      <dsp:nvSpPr>
        <dsp:cNvPr id="0" name=""/>
        <dsp:cNvSpPr/>
      </dsp:nvSpPr>
      <dsp:spPr>
        <a:xfrm>
          <a:off x="541363" y="1709685"/>
          <a:ext cx="633457" cy="63345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6033B-6309-4D4A-BF89-3DC2FD1A3FC0}">
      <dsp:nvSpPr>
        <dsp:cNvPr id="0" name=""/>
        <dsp:cNvSpPr/>
      </dsp:nvSpPr>
      <dsp:spPr>
        <a:xfrm>
          <a:off x="746639" y="2532936"/>
          <a:ext cx="7917126" cy="5067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245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możliwości stosowania środków poprawy </a:t>
          </a:r>
          <a:r>
            <a:rPr lang="pl-PL" sz="1800" b="0" kern="1200" dirty="0">
              <a:latin typeface="+mj-lt"/>
            </a:rPr>
            <a:t>efektywności energetycznej </a:t>
          </a:r>
          <a:br>
            <a:rPr lang="pl-PL" sz="1800" b="0" kern="1200" dirty="0">
              <a:latin typeface="+mj-lt"/>
            </a:rPr>
          </a:br>
          <a:r>
            <a:rPr lang="pl-PL" sz="1800" b="0" kern="1200" dirty="0">
              <a:latin typeface="+mj-lt"/>
            </a:rPr>
            <a:t>w rozumieniu ustawy z dnia 20 maja 2016 r. o efektywności energetycznej</a:t>
          </a:r>
        </a:p>
      </dsp:txBody>
      <dsp:txXfrm>
        <a:off x="746639" y="2532936"/>
        <a:ext cx="7917126" cy="506765"/>
      </dsp:txXfrm>
    </dsp:sp>
    <dsp:sp modelId="{7F0E550C-8267-48CA-A3F6-790FC16BC42A}">
      <dsp:nvSpPr>
        <dsp:cNvPr id="0" name=""/>
        <dsp:cNvSpPr/>
      </dsp:nvSpPr>
      <dsp:spPr>
        <a:xfrm>
          <a:off x="429910" y="2469590"/>
          <a:ext cx="633457" cy="63345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D7602-708B-46C3-B5D5-292AD9D32B01}">
      <dsp:nvSpPr>
        <dsp:cNvPr id="0" name=""/>
        <dsp:cNvSpPr/>
      </dsp:nvSpPr>
      <dsp:spPr>
        <a:xfrm>
          <a:off x="383505" y="3292841"/>
          <a:ext cx="8280260" cy="5067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245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j-lt"/>
            </a:rPr>
            <a:t>zakres współpracy z innymi gminami</a:t>
          </a:r>
        </a:p>
      </dsp:txBody>
      <dsp:txXfrm>
        <a:off x="383505" y="3292841"/>
        <a:ext cx="8280260" cy="506765"/>
      </dsp:txXfrm>
    </dsp:sp>
    <dsp:sp modelId="{9A63A7DB-9A7F-481E-AD2C-62425B8A445E}">
      <dsp:nvSpPr>
        <dsp:cNvPr id="0" name=""/>
        <dsp:cNvSpPr/>
      </dsp:nvSpPr>
      <dsp:spPr>
        <a:xfrm>
          <a:off x="66777" y="3229495"/>
          <a:ext cx="633457" cy="63345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8296D-01AE-4BC1-ACD0-A0AF28FD574E}" type="datetimeFigureOut">
              <a:rPr lang="pl-PL" smtClean="0"/>
              <a:t>01.12.2020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5C37B-D484-4DD5-9A8D-A7E001AF46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97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5C37B-D484-4DD5-9A8D-A7E001AF466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5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BEC958-C358-4B4F-8441-83DD247F0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9080026-5845-4E68-8B03-005D65FBA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9B29C2-A5E4-4D2F-B56C-E35809FF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AB33-D75A-401F-A697-9ACBFD8F13C4}" type="datetime1">
              <a:rPr lang="pl-PL" smtClean="0"/>
              <a:t>01.12.2020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32D97E-5126-4889-A128-E38EF7C0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DEFD32-9698-44AF-8624-28F0F8E1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8F08-42AC-4BD0-8D24-C28797633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93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3A0C2B-1B3E-43F1-AB48-1F0A18FF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EFC0D3E-1E51-44A4-B61B-0BAF70A12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AA7822-BFEF-41FE-8C31-1DAFA4C1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A2E0-9954-44A7-80D3-72B62AD662AA}" type="datetime1">
              <a:rPr lang="pl-PL" smtClean="0"/>
              <a:t>01.12.2020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265252-A5E9-477E-A3C8-539869F5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24BF31-132A-4C45-BF71-1FD7F043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8F08-42AC-4BD0-8D24-C28797633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63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8A5DFD5-2C24-4174-A13C-8C82605004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66173E-604E-49FE-8D81-EE2639F7B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0227CA-600F-42CF-B078-EC0A5C65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67F1-61F8-49B4-9B53-CF0910CCA6B7}" type="datetime1">
              <a:rPr lang="pl-PL" smtClean="0"/>
              <a:t>01.12.2020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A2A38D-8873-41DC-A14C-64EBAEE2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5CFE82-E16A-4DB1-83CF-31F470B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8F08-42AC-4BD0-8D24-C28797633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6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A9B881-3E7C-416B-A331-0D925B9F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20959C-6484-4075-8CEA-27B29C18F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329605-FD91-41D4-AA19-0422735D9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D563-524A-4D26-AAD7-14B66F643B25}" type="datetime1">
              <a:rPr lang="pl-PL" smtClean="0"/>
              <a:t>01.12.2020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B2A22B-F0F8-46C5-A06B-6B8FF43B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8792A8-AD56-4DA6-8A02-4D77FFE9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8F08-42AC-4BD0-8D24-C28797633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35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8687DF-51FD-45F2-8CA0-68D26F87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9245F9-E207-44E5-97AA-4DAA69C83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A667C0-D4FD-4390-ADF7-084E268F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A6A0-6D2E-4F9D-8858-AD601F285B4D}" type="datetime1">
              <a:rPr lang="pl-PL" smtClean="0"/>
              <a:t>01.12.2020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280CE84-9FEB-4361-B1B5-12A6590F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1FBA9C-B14C-45EA-922B-2E9646B3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8F08-42AC-4BD0-8D24-C28797633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57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ABCE48-0193-432B-8813-D1DEA13E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8C5E26-D3E7-4F68-9C37-430DE3795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D334397-DFBD-45E6-99EE-1F918CF50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EFC19AB-898A-4EDA-8821-43F76535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BCF3-CB56-47A4-B282-94D440D62F57}" type="datetime1">
              <a:rPr lang="pl-PL" smtClean="0"/>
              <a:t>01.12.2020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64E34EC-3AFC-4F52-8CD2-8D41F0DE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7E556E-047F-4AFC-BECF-2D4C499A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8F08-42AC-4BD0-8D24-C28797633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95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CDA39E-0FEC-4A4F-9432-7EF4E710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F86E61-ABD7-4F87-B16D-3616D7EEE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C784974-9664-4BB9-B0ED-5201A3AFE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DB7FE7A-72B1-4015-A5A8-AFCB344E0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38C976-46B4-48A2-A00E-F93DC7C79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2AF12B5-F533-4A5D-A235-4C023964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86A8-B5A1-4F18-A446-A49E40A4869A}" type="datetime1">
              <a:rPr lang="pl-PL" smtClean="0"/>
              <a:t>01.12.2020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375CF6-DFB9-4741-AA56-D2C35610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DCECEBB-9589-4923-A45C-C19CDA5F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8F08-42AC-4BD0-8D24-C28797633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72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82697A-FE1E-4ABD-A321-3902BBB1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8085B3D-741D-4ECF-9044-CD57E3AA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1F84-E8F1-468D-AEE7-B168C6100E5D}" type="datetime1">
              <a:rPr lang="pl-PL" smtClean="0"/>
              <a:t>01.12.2020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4C9BCD-DE77-43F0-B7BF-59889D85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D203394-712E-4F82-B8FD-0D501407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8F08-42AC-4BD0-8D24-C28797633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38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93F2EEF-0EA6-418F-92B7-BB60F30C7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384D-90B2-4B2C-8450-D703C82E817B}" type="datetime1">
              <a:rPr lang="pl-PL" smtClean="0"/>
              <a:t>01.12.2020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B22778C-1A15-4389-8901-00C295F8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310D58D-044F-4097-ABF1-464ECFEB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8F08-42AC-4BD0-8D24-C28797633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91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118BEE-7B37-47A1-BF08-A3D3410C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851760-37B5-4679-A67B-445184D7A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027E46E-A4FA-40F3-84A4-00369BDFD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323BE60-16AE-4DC4-9F82-34EDCC48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10E0-4B70-4618-962C-158AF450C4FA}" type="datetime1">
              <a:rPr lang="pl-PL" smtClean="0"/>
              <a:t>01.12.2020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418501-BBF4-4B60-8183-5C88D778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0EFB69-FD32-4200-B6AE-A0E56CE6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8F08-42AC-4BD0-8D24-C28797633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44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81C2F2-81F1-4536-9233-B96FD884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BEE6499-425C-4293-976C-35CC35A8E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7A8BF6B-5FFB-4445-9664-16E1DE381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D843939-61C5-4344-B16D-FE5CBDD7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76F2-0515-4BAE-8FEC-65BA7F019EAE}" type="datetime1">
              <a:rPr lang="pl-PL" smtClean="0"/>
              <a:t>01.12.2020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B59DEE-7AAD-4C8E-B656-561EAC3E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tytuł prezentacji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FBBB070-6732-4589-B09C-4D969FFF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8F08-42AC-4BD0-8D24-C28797633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64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E58B41D-AC4E-4E8B-849F-D4A2D619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F80FA7-8B42-4A17-858B-9E7DD350A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D4ADA2-9020-4E18-884E-9F2245312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299C6-ACA5-4066-810B-8AD20FCEFB85}" type="datetime1">
              <a:rPr lang="pl-PL" smtClean="0"/>
              <a:t>01.12.2020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53B26D-754E-451D-B4B9-9A04690F4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tytuł prezentacji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09E008-88A0-47A2-964A-AE62519D1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18F08-42AC-4BD0-8D24-C28797633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0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>
            <a:extLst>
              <a:ext uri="{FF2B5EF4-FFF2-40B4-BE49-F238E27FC236}">
                <a16:creationId xmlns:a16="http://schemas.microsoft.com/office/drawing/2014/main" id="{A8B2C71D-E253-45DB-8FDB-705FA335B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Tytuł 37">
            <a:extLst>
              <a:ext uri="{FF2B5EF4-FFF2-40B4-BE49-F238E27FC236}">
                <a16:creationId xmlns:a16="http://schemas.microsoft.com/office/drawing/2014/main" id="{2B603CEC-0582-4B4B-96E2-89C7D5760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337" y="4083331"/>
            <a:ext cx="5813663" cy="2383305"/>
          </a:xfrm>
        </p:spPr>
        <p:txBody>
          <a:bodyPr>
            <a:noAutofit/>
          </a:bodyPr>
          <a:lstStyle/>
          <a:p>
            <a:r>
              <a:rPr lang="pl-PL" sz="3100" b="1" dirty="0">
                <a:solidFill>
                  <a:srgbClr val="455500"/>
                </a:solidFill>
                <a:latin typeface="+mn-lt"/>
              </a:rPr>
              <a:t>AKTUALIZACJA ZAŁOŻEŃ DO PLANU ZAOPATRZENIA </a:t>
            </a:r>
            <a:br>
              <a:rPr lang="pl-PL" sz="3100" b="1" dirty="0">
                <a:solidFill>
                  <a:srgbClr val="455500"/>
                </a:solidFill>
                <a:latin typeface="+mn-lt"/>
              </a:rPr>
            </a:br>
            <a:r>
              <a:rPr lang="pl-PL" sz="3100" b="1" dirty="0">
                <a:solidFill>
                  <a:srgbClr val="455500"/>
                </a:solidFill>
                <a:latin typeface="+mn-lt"/>
              </a:rPr>
              <a:t>W CIEPŁO, ENERGIĘ ELEKTRYCZNĄ </a:t>
            </a:r>
            <a:br>
              <a:rPr lang="pl-PL" sz="3100" b="1" dirty="0">
                <a:solidFill>
                  <a:srgbClr val="455500"/>
                </a:solidFill>
                <a:latin typeface="+mn-lt"/>
              </a:rPr>
            </a:br>
            <a:r>
              <a:rPr lang="pl-PL" sz="3100" b="1" dirty="0">
                <a:solidFill>
                  <a:srgbClr val="455500"/>
                </a:solidFill>
                <a:latin typeface="+mn-lt"/>
              </a:rPr>
              <a:t>I PALIWA GAZOWE MIASTA STALOWA WOLA</a:t>
            </a:r>
          </a:p>
        </p:txBody>
      </p:sp>
      <p:pic>
        <p:nvPicPr>
          <p:cNvPr id="50" name="Obraz 49">
            <a:extLst>
              <a:ext uri="{FF2B5EF4-FFF2-40B4-BE49-F238E27FC236}">
                <a16:creationId xmlns:a16="http://schemas.microsoft.com/office/drawing/2014/main" id="{CE119DAF-F19E-4BD0-A3E8-04D185382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44" y="5659120"/>
            <a:ext cx="2405575" cy="1198879"/>
          </a:xfrm>
          <a:prstGeom prst="rect">
            <a:avLst/>
          </a:prstGeom>
        </p:spPr>
      </p:pic>
      <p:sp>
        <p:nvSpPr>
          <p:cNvPr id="47" name="pole tekstowe 46">
            <a:extLst>
              <a:ext uri="{FF2B5EF4-FFF2-40B4-BE49-F238E27FC236}">
                <a16:creationId xmlns:a16="http://schemas.microsoft.com/office/drawing/2014/main" id="{7DD8237B-CEDA-426F-820A-0D6618E9472E}"/>
              </a:ext>
            </a:extLst>
          </p:cNvPr>
          <p:cNvSpPr txBox="1"/>
          <p:nvPr/>
        </p:nvSpPr>
        <p:spPr>
          <a:xfrm>
            <a:off x="9245239" y="6550223"/>
            <a:ext cx="3418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5A00"/>
                </a:solidFill>
                <a:latin typeface="BarmeReczny" panose="02000604020202020204" pitchFamily="2" charset="-18"/>
              </a:rPr>
              <a:t>Mamy energię by wspierać</a:t>
            </a:r>
          </a:p>
        </p:txBody>
      </p:sp>
      <p:pic>
        <p:nvPicPr>
          <p:cNvPr id="8" name="Obraz 7" descr="Obraz zawierający obiekt, rzecz&#10;&#10;Opis wygenerowany przy wysokim poziomie pewności">
            <a:extLst>
              <a:ext uri="{FF2B5EF4-FFF2-40B4-BE49-F238E27FC236}">
                <a16:creationId xmlns:a16="http://schemas.microsoft.com/office/drawing/2014/main" id="{EC6AD06D-445F-47B0-9561-ACA24E4CB4B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789678" y="-208076"/>
            <a:ext cx="1683478" cy="1987200"/>
          </a:xfrm>
          <a:prstGeom prst="rect">
            <a:avLst/>
          </a:prstGeom>
        </p:spPr>
      </p:pic>
      <p:pic>
        <p:nvPicPr>
          <p:cNvPr id="10" name="Obraz 9" descr="Obraz zawierający żywność, rysunek, znak&#10;&#10;Opis wygenerowany automatycznie">
            <a:extLst>
              <a:ext uri="{FF2B5EF4-FFF2-40B4-BE49-F238E27FC236}">
                <a16:creationId xmlns:a16="http://schemas.microsoft.com/office/drawing/2014/main" id="{B951555E-C503-4109-9326-7DC081E6D4A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27" y="2780413"/>
            <a:ext cx="822960" cy="11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129CCECA-F2DB-41FB-96DC-15CD3CFD39B9}"/>
              </a:ext>
            </a:extLst>
          </p:cNvPr>
          <p:cNvSpPr/>
          <p:nvPr/>
        </p:nvSpPr>
        <p:spPr>
          <a:xfrm>
            <a:off x="0" y="6511583"/>
            <a:ext cx="12192000" cy="360485"/>
          </a:xfrm>
          <a:prstGeom prst="rect">
            <a:avLst/>
          </a:prstGeom>
          <a:solidFill>
            <a:srgbClr val="39710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Symbol zastępczy zawartości 11">
            <a:extLst>
              <a:ext uri="{FF2B5EF4-FFF2-40B4-BE49-F238E27FC236}">
                <a16:creationId xmlns:a16="http://schemas.microsoft.com/office/drawing/2014/main" id="{92CC3D9D-DC64-41F5-B4A7-7917629E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946002"/>
            <a:ext cx="11784038" cy="411072"/>
          </a:xfrm>
          <a:prstGeom prst="rect">
            <a:avLst/>
          </a:prstGeom>
        </p:spPr>
      </p:pic>
      <p:pic>
        <p:nvPicPr>
          <p:cNvPr id="20" name="Obraz 19" descr="Obraz zawierający rzecz&#10;&#10;Opis wygenerowany przy wysokim poziomie pewności">
            <a:extLst>
              <a:ext uri="{FF2B5EF4-FFF2-40B4-BE49-F238E27FC236}">
                <a16:creationId xmlns:a16="http://schemas.microsoft.com/office/drawing/2014/main" id="{BEABF7A8-5932-4ED0-ACE0-C4A500B17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05427" y="1127313"/>
            <a:ext cx="4386573" cy="45749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9FC8D07-1AF2-4624-A245-266595D3B7BB}"/>
              </a:ext>
            </a:extLst>
          </p:cNvPr>
          <p:cNvSpPr txBox="1"/>
          <p:nvPr/>
        </p:nvSpPr>
        <p:spPr>
          <a:xfrm>
            <a:off x="613885" y="6044999"/>
            <a:ext cx="6569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5A00"/>
                </a:solidFill>
                <a:latin typeface="BarmeReczny" panose="02000604020202020204" pitchFamily="2" charset="-18"/>
              </a:rPr>
              <a:t>Mamy energię by wspierać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E40D77-43A7-4528-A91E-C7F4532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326" y="6044999"/>
            <a:ext cx="2743200" cy="365125"/>
          </a:xfrm>
        </p:spPr>
        <p:txBody>
          <a:bodyPr/>
          <a:lstStyle/>
          <a:p>
            <a:r>
              <a:rPr lang="pl-PL" dirty="0">
                <a:solidFill>
                  <a:srgbClr val="FF5A00"/>
                </a:solidFill>
                <a:latin typeface="Century Gothic" panose="020B0502020202020204" pitchFamily="34" charset="0"/>
              </a:rPr>
              <a:t> |</a:t>
            </a:r>
            <a:fld id="{ABD18F08-42AC-4BD0-8D24-C287976335DB}" type="slidenum">
              <a:rPr lang="pl-PL" smtClean="0">
                <a:solidFill>
                  <a:srgbClr val="FF5A00"/>
                </a:solidFill>
                <a:latin typeface="Century Gothic" panose="020B0502020202020204" pitchFamily="34" charset="0"/>
              </a:rPr>
              <a:t>10</a:t>
            </a:fld>
            <a:endParaRPr lang="pl-PL" dirty="0">
              <a:solidFill>
                <a:srgbClr val="FF5A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4DF2ECF-88FA-4F4E-87B4-B9D2DFF1F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15" y="109353"/>
            <a:ext cx="2132698" cy="1017960"/>
          </a:xfr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854D49A5-B682-45C5-9669-28977DE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58" y="302810"/>
            <a:ext cx="8214805" cy="677814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Planowane inwestycje infrastruktury </a:t>
            </a:r>
            <a:b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</a:br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energetycznej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3596192-CC2A-480A-A750-8ADE012307B5}"/>
              </a:ext>
            </a:extLst>
          </p:cNvPr>
          <p:cNvSpPr/>
          <p:nvPr/>
        </p:nvSpPr>
        <p:spPr>
          <a:xfrm>
            <a:off x="3018648" y="1099621"/>
            <a:ext cx="786751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400" b="1" dirty="0">
                <a:solidFill>
                  <a:srgbClr val="0099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ciepłowniczy: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900" dirty="0">
                <a:latin typeface="+mj-lt"/>
              </a:rPr>
              <a:t>Elektrownia Stalowa Wola nie planuje znaczących przedsięwzięć modernizacyjnych w zakresie zaopatrzenia odbiorców w ciepło. W związku z planowanym w najbliższym czasie przekazaniem do eksploatacji bloku gazowo-parowego w Elektrociepłowni Stalowa Wola S.A. rynek ciepła zostanie przejęty przez tą jednostkę wytwórczą.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900" dirty="0">
                <a:latin typeface="+mj-lt"/>
              </a:rPr>
              <a:t>PEC Stalowa Wola w latach 2021-2022 planuje przebudowę i budowę sieci ciepłowniczych oraz przyłączy do istniejących budynków i instalację węzłów indywidualnych, skutkującą likwidacją węzłów grupowych w mieście Stalowa Wola.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900" dirty="0">
                <a:latin typeface="+mj-lt"/>
              </a:rPr>
              <a:t>Głównym elementem planu inwestycji ENESTA Sp. z o.o. na lata 2020-2022 jest etapowa kontynuacja wymiany tranzytowej sieci ciepłowniczej zbudowanej w systemie kanałowym na sieć ciepłowniczą preizolowaną. Planowana jest również dalsza rozbudowa systemu dyspozytorskiego polegającego na włączeniu do systemu telemetrii kolejnych układów pomiarowych ciepła.</a:t>
            </a:r>
          </a:p>
        </p:txBody>
      </p:sp>
    </p:spTree>
    <p:extLst>
      <p:ext uri="{BB962C8B-B14F-4D97-AF65-F5344CB8AC3E}">
        <p14:creationId xmlns:p14="http://schemas.microsoft.com/office/powerpoint/2010/main" val="214706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129CCECA-F2DB-41FB-96DC-15CD3CFD39B9}"/>
              </a:ext>
            </a:extLst>
          </p:cNvPr>
          <p:cNvSpPr/>
          <p:nvPr/>
        </p:nvSpPr>
        <p:spPr>
          <a:xfrm>
            <a:off x="0" y="6511583"/>
            <a:ext cx="12192000" cy="360485"/>
          </a:xfrm>
          <a:prstGeom prst="rect">
            <a:avLst/>
          </a:prstGeom>
          <a:solidFill>
            <a:srgbClr val="39710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Symbol zastępczy zawartości 11">
            <a:extLst>
              <a:ext uri="{FF2B5EF4-FFF2-40B4-BE49-F238E27FC236}">
                <a16:creationId xmlns:a16="http://schemas.microsoft.com/office/drawing/2014/main" id="{92CC3D9D-DC64-41F5-B4A7-7917629E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946002"/>
            <a:ext cx="11784038" cy="411072"/>
          </a:xfrm>
          <a:prstGeom prst="rect">
            <a:avLst/>
          </a:prstGeom>
        </p:spPr>
      </p:pic>
      <p:pic>
        <p:nvPicPr>
          <p:cNvPr id="20" name="Obraz 19" descr="Obraz zawierający rzecz&#10;&#10;Opis wygenerowany przy wysokim poziomie pewności">
            <a:extLst>
              <a:ext uri="{FF2B5EF4-FFF2-40B4-BE49-F238E27FC236}">
                <a16:creationId xmlns:a16="http://schemas.microsoft.com/office/drawing/2014/main" id="{BEABF7A8-5932-4ED0-ACE0-C4A500B17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05427" y="1127313"/>
            <a:ext cx="4386573" cy="45749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9FC8D07-1AF2-4624-A245-266595D3B7BB}"/>
              </a:ext>
            </a:extLst>
          </p:cNvPr>
          <p:cNvSpPr txBox="1"/>
          <p:nvPr/>
        </p:nvSpPr>
        <p:spPr>
          <a:xfrm>
            <a:off x="613885" y="6044999"/>
            <a:ext cx="6569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5A00"/>
                </a:solidFill>
                <a:latin typeface="BarmeReczny" panose="02000604020202020204" pitchFamily="2" charset="-18"/>
              </a:rPr>
              <a:t>Mamy energię by wspierać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E40D77-43A7-4528-A91E-C7F4532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326" y="6044999"/>
            <a:ext cx="2743200" cy="365125"/>
          </a:xfrm>
        </p:spPr>
        <p:txBody>
          <a:bodyPr/>
          <a:lstStyle/>
          <a:p>
            <a:r>
              <a:rPr lang="pl-PL" dirty="0">
                <a:solidFill>
                  <a:srgbClr val="FF5A00"/>
                </a:solidFill>
                <a:latin typeface="Century Gothic" panose="020B0502020202020204" pitchFamily="34" charset="0"/>
              </a:rPr>
              <a:t> |</a:t>
            </a:r>
            <a:fld id="{ABD18F08-42AC-4BD0-8D24-C287976335DB}" type="slidenum">
              <a:rPr lang="pl-PL" smtClean="0">
                <a:solidFill>
                  <a:srgbClr val="FF5A00"/>
                </a:solidFill>
                <a:latin typeface="Century Gothic" panose="020B0502020202020204" pitchFamily="34" charset="0"/>
              </a:rPr>
              <a:t>11</a:t>
            </a:fld>
            <a:endParaRPr lang="pl-PL" dirty="0">
              <a:solidFill>
                <a:srgbClr val="FF5A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4DF2ECF-88FA-4F4E-87B4-B9D2DFF1F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15" y="109353"/>
            <a:ext cx="2132698" cy="1017960"/>
          </a:xfr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854D49A5-B682-45C5-9669-28977DE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58" y="302810"/>
            <a:ext cx="8214805" cy="677814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Planowane inwestycje infrastruktury </a:t>
            </a:r>
            <a:b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</a:br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energetycznej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3596192-CC2A-480A-A750-8ADE012307B5}"/>
              </a:ext>
            </a:extLst>
          </p:cNvPr>
          <p:cNvSpPr/>
          <p:nvPr/>
        </p:nvSpPr>
        <p:spPr>
          <a:xfrm>
            <a:off x="3011721" y="1640545"/>
            <a:ext cx="824589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0099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gazowniczy: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terenie miasta Stalowa Wola Polska Spółka Gazownictwa sp. z o.o. prowadzi zadania inwestycyjne w oparciu o zawierane umowy o przyłączenie do sieci gazowej, wyłącznie, jeżeli istnieją techniczne i ekonomiczne warunki przyłączenia. Realizacja inwestycji wymaga uzyskania warunków przyłączenia do sieci gazowej oraz zawarcia umowy o przyłączenie do sieci gazowej.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19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Głównym elementem planu inwestycji ENESTA Sp. z o.o. na lata 2021-2025 jest prowadzenie rozbudowy infrastruktury dystrybucyjnej o nowe odcinki gazociągów, modernizacja układu rozdziału gazu za budynkiem stacyjnym wraz </a:t>
            </a:r>
            <a:b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przebudową układu pomiaru gazu, wykonywanie przyłączy gazu, punktów </a:t>
            </a:r>
            <a:b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stacji redukcyjno-pomiarowych. Działania te prowadzone będą w miarę pojawiających się potrzeb w tym zakresie.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19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4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129CCECA-F2DB-41FB-96DC-15CD3CFD39B9}"/>
              </a:ext>
            </a:extLst>
          </p:cNvPr>
          <p:cNvSpPr/>
          <p:nvPr/>
        </p:nvSpPr>
        <p:spPr>
          <a:xfrm>
            <a:off x="0" y="6511583"/>
            <a:ext cx="12192000" cy="360485"/>
          </a:xfrm>
          <a:prstGeom prst="rect">
            <a:avLst/>
          </a:prstGeom>
          <a:solidFill>
            <a:srgbClr val="39710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Symbol zastępczy zawartości 11">
            <a:extLst>
              <a:ext uri="{FF2B5EF4-FFF2-40B4-BE49-F238E27FC236}">
                <a16:creationId xmlns:a16="http://schemas.microsoft.com/office/drawing/2014/main" id="{92CC3D9D-DC64-41F5-B4A7-7917629E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946002"/>
            <a:ext cx="11784038" cy="411072"/>
          </a:xfrm>
          <a:prstGeom prst="rect">
            <a:avLst/>
          </a:prstGeom>
        </p:spPr>
      </p:pic>
      <p:pic>
        <p:nvPicPr>
          <p:cNvPr id="20" name="Obraz 19" descr="Obraz zawierający rzecz&#10;&#10;Opis wygenerowany przy wysokim poziomie pewności">
            <a:extLst>
              <a:ext uri="{FF2B5EF4-FFF2-40B4-BE49-F238E27FC236}">
                <a16:creationId xmlns:a16="http://schemas.microsoft.com/office/drawing/2014/main" id="{BEABF7A8-5932-4ED0-ACE0-C4A500B17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05427" y="1127313"/>
            <a:ext cx="4386573" cy="45749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9FC8D07-1AF2-4624-A245-266595D3B7BB}"/>
              </a:ext>
            </a:extLst>
          </p:cNvPr>
          <p:cNvSpPr txBox="1"/>
          <p:nvPr/>
        </p:nvSpPr>
        <p:spPr>
          <a:xfrm>
            <a:off x="613885" y="6044999"/>
            <a:ext cx="6569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5A00"/>
                </a:solidFill>
                <a:latin typeface="BarmeReczny" panose="02000604020202020204" pitchFamily="2" charset="-18"/>
              </a:rPr>
              <a:t>Mamy energię by wspierać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E40D77-43A7-4528-A91E-C7F4532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326" y="6044999"/>
            <a:ext cx="2743200" cy="365125"/>
          </a:xfrm>
        </p:spPr>
        <p:txBody>
          <a:bodyPr/>
          <a:lstStyle/>
          <a:p>
            <a:r>
              <a:rPr lang="pl-PL" dirty="0">
                <a:solidFill>
                  <a:srgbClr val="FF5A00"/>
                </a:solidFill>
                <a:latin typeface="Century Gothic" panose="020B0502020202020204" pitchFamily="34" charset="0"/>
              </a:rPr>
              <a:t> |</a:t>
            </a:r>
            <a:fld id="{ABD18F08-42AC-4BD0-8D24-C287976335DB}" type="slidenum">
              <a:rPr lang="pl-PL" smtClean="0">
                <a:solidFill>
                  <a:srgbClr val="FF5A00"/>
                </a:solidFill>
                <a:latin typeface="Century Gothic" panose="020B0502020202020204" pitchFamily="34" charset="0"/>
              </a:rPr>
              <a:t>12</a:t>
            </a:fld>
            <a:endParaRPr lang="pl-PL" dirty="0">
              <a:solidFill>
                <a:srgbClr val="FF5A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4DF2ECF-88FA-4F4E-87B4-B9D2DFF1F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15" y="109353"/>
            <a:ext cx="2132698" cy="1017960"/>
          </a:xfr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854D49A5-B682-45C5-9669-28977DE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58" y="302810"/>
            <a:ext cx="8214805" cy="677814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Planowane inwestycje infrastruktury </a:t>
            </a:r>
            <a:b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</a:br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energetycznej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3596192-CC2A-480A-A750-8ADE012307B5}"/>
              </a:ext>
            </a:extLst>
          </p:cNvPr>
          <p:cNvSpPr/>
          <p:nvPr/>
        </p:nvSpPr>
        <p:spPr>
          <a:xfrm>
            <a:off x="2754878" y="1817273"/>
            <a:ext cx="80530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0099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gazowniczy: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uzgodnionym przez Prezesa Urzędu Regulacji Energetyki Planem Rozwoju GAZ-SYSTEM S.A. na lata 2020-2029 zakłada się realizację następujących zadań inwestycyjnych na terenie Stalowej Woli dotyczących przesyłowej sieci gazowej wysokiego ciśnienia:</a:t>
            </a:r>
          </a:p>
          <a:p>
            <a:pPr lvl="2" algn="just"/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Przebudowa gazociągu DN 250/300 Stalowa Wola na odc. Stalowa Wola – Zbydniów;</a:t>
            </a:r>
          </a:p>
          <a:p>
            <a:pPr lvl="2" algn="just"/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Wymiana gazociągu DN 300 Jarosław – Stalowa Wola na odc. Kopki – Stalowa Wola;</a:t>
            </a:r>
          </a:p>
          <a:p>
            <a:pPr lvl="2" algn="just"/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Przebudowa gazociągu DN 200 - odgałęzienia do Huta Stalowa Wola;</a:t>
            </a:r>
          </a:p>
          <a:p>
            <a:pPr lvl="2" algn="just"/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Przebudowa SRP Stalowa Wola na os. Sudoły;</a:t>
            </a:r>
          </a:p>
          <a:p>
            <a:pPr lvl="2" algn="just"/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Budowa SP Stalowa Wola na os. Energetyków.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19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6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54D49A5-B682-45C5-9669-28977DE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6" y="449499"/>
            <a:ext cx="10515600" cy="67781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Współpraca z gminami ościennymi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29CCECA-F2DB-41FB-96DC-15CD3CFD39B9}"/>
              </a:ext>
            </a:extLst>
          </p:cNvPr>
          <p:cNvSpPr/>
          <p:nvPr/>
        </p:nvSpPr>
        <p:spPr>
          <a:xfrm>
            <a:off x="0" y="6511583"/>
            <a:ext cx="12192000" cy="360485"/>
          </a:xfrm>
          <a:prstGeom prst="rect">
            <a:avLst/>
          </a:prstGeom>
          <a:solidFill>
            <a:srgbClr val="39710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Symbol zastępczy zawartości 11">
            <a:extLst>
              <a:ext uri="{FF2B5EF4-FFF2-40B4-BE49-F238E27FC236}">
                <a16:creationId xmlns:a16="http://schemas.microsoft.com/office/drawing/2014/main" id="{92CC3D9D-DC64-41F5-B4A7-7917629E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946002"/>
            <a:ext cx="11784038" cy="411072"/>
          </a:xfrm>
          <a:prstGeom prst="rect">
            <a:avLst/>
          </a:prstGeom>
        </p:spPr>
      </p:pic>
      <p:pic>
        <p:nvPicPr>
          <p:cNvPr id="20" name="Obraz 19" descr="Obraz zawierający rzecz&#10;&#10;Opis wygenerowany przy wysokim poziomie pewności">
            <a:extLst>
              <a:ext uri="{FF2B5EF4-FFF2-40B4-BE49-F238E27FC236}">
                <a16:creationId xmlns:a16="http://schemas.microsoft.com/office/drawing/2014/main" id="{BEABF7A8-5932-4ED0-ACE0-C4A500B17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05427" y="1127313"/>
            <a:ext cx="4386573" cy="45749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9FC8D07-1AF2-4624-A245-266595D3B7BB}"/>
              </a:ext>
            </a:extLst>
          </p:cNvPr>
          <p:cNvSpPr txBox="1"/>
          <p:nvPr/>
        </p:nvSpPr>
        <p:spPr>
          <a:xfrm>
            <a:off x="613885" y="6044999"/>
            <a:ext cx="6569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5A00"/>
                </a:solidFill>
                <a:latin typeface="BarmeReczny" panose="02000604020202020204" pitchFamily="2" charset="-18"/>
              </a:rPr>
              <a:t>Mamy energię by wspierać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E40D77-43A7-4528-A91E-C7F4532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326" y="6044999"/>
            <a:ext cx="2743200" cy="365125"/>
          </a:xfrm>
        </p:spPr>
        <p:txBody>
          <a:bodyPr/>
          <a:lstStyle/>
          <a:p>
            <a:r>
              <a:rPr lang="pl-PL" dirty="0">
                <a:solidFill>
                  <a:srgbClr val="FF5A00"/>
                </a:solidFill>
                <a:latin typeface="Century Gothic" panose="020B0502020202020204" pitchFamily="34" charset="0"/>
              </a:rPr>
              <a:t> |</a:t>
            </a:r>
            <a:fld id="{ABD18F08-42AC-4BD0-8D24-C287976335DB}" type="slidenum">
              <a:rPr lang="pl-PL" smtClean="0">
                <a:solidFill>
                  <a:srgbClr val="FF5A00"/>
                </a:solidFill>
                <a:latin typeface="Century Gothic" panose="020B0502020202020204" pitchFamily="34" charset="0"/>
              </a:rPr>
              <a:t>13</a:t>
            </a:fld>
            <a:endParaRPr lang="pl-PL" dirty="0">
              <a:solidFill>
                <a:srgbClr val="FF5A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4DF2ECF-88FA-4F4E-87B4-B9D2DFF1F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15" y="109353"/>
            <a:ext cx="2132698" cy="1017960"/>
          </a:xfr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FC37856B-D2CD-4B2A-BF1D-1F89A766F07F}"/>
              </a:ext>
            </a:extLst>
          </p:cNvPr>
          <p:cNvSpPr/>
          <p:nvPr/>
        </p:nvSpPr>
        <p:spPr>
          <a:xfrm>
            <a:off x="2970357" y="1717805"/>
            <a:ext cx="8426280" cy="397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pl-PL" sz="17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ościenna Gmina posiada „Projekt założeń do planu zaopatrzenia w ciepło, energię elektryczną i paliwa gazowe” lub czy czynione są zamierzenia w tym kierunku?</a:t>
            </a:r>
          </a:p>
          <a:p>
            <a:pPr algn="just">
              <a:lnSpc>
                <a:spcPct val="150000"/>
              </a:lnSpc>
            </a:pPr>
            <a:r>
              <a:rPr lang="pl-PL" sz="17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pl-PL" sz="17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istnieją powiązania Gminy ościennej z miastem Stalowa Wola w zakresie pokrywania potrzeb energetycznych, ciepłowniczych, gazowniczych?</a:t>
            </a:r>
          </a:p>
          <a:p>
            <a:pPr algn="just">
              <a:lnSpc>
                <a:spcPct val="150000"/>
              </a:lnSpc>
            </a:pPr>
            <a:r>
              <a:rPr lang="pl-PL" sz="17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pl-PL" sz="17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są znane elementy infrastruktury zlokalizowane na terenie miasta Stalowa Wola, których budowa, rozbudowa lub modernizacja warunkuje zaopatrzenie gminy ościennej?</a:t>
            </a:r>
          </a:p>
          <a:p>
            <a:pPr algn="just">
              <a:lnSpc>
                <a:spcPct val="150000"/>
              </a:lnSpc>
            </a:pPr>
            <a:r>
              <a:rPr lang="pl-PL" sz="17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pl-PL" sz="17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są znane elementy infrastruktury związane z zaopatrzeniem w ciepło, energię elektryczną i paliwa gazowe, których rozbudowa wymaga uzgodnień z miastem Stalowa Wola?</a:t>
            </a:r>
          </a:p>
          <a:p>
            <a:pPr algn="just">
              <a:lnSpc>
                <a:spcPct val="150000"/>
              </a:lnSpc>
            </a:pPr>
            <a:r>
              <a:rPr lang="pl-PL" sz="17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pl-PL" sz="17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Gmina ościenna wyraża wolę współpracy z miastem Stalowa Wola w zakresie zaopatrzenia w ciepło, energię elektryczną, ciepło i paliwa gazowe?</a:t>
            </a:r>
          </a:p>
        </p:txBody>
      </p:sp>
    </p:spTree>
    <p:extLst>
      <p:ext uri="{BB962C8B-B14F-4D97-AF65-F5344CB8AC3E}">
        <p14:creationId xmlns:p14="http://schemas.microsoft.com/office/powerpoint/2010/main" val="108444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54D49A5-B682-45C5-9669-28977DE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6" y="449499"/>
            <a:ext cx="10515600" cy="677814"/>
          </a:xfrm>
        </p:spPr>
        <p:txBody>
          <a:bodyPr>
            <a:normAutofit/>
          </a:bodyPr>
          <a:lstStyle/>
          <a:p>
            <a:r>
              <a:rPr lang="pl-PL" sz="3200">
                <a:solidFill>
                  <a:srgbClr val="FF5A00"/>
                </a:solidFill>
                <a:latin typeface="Century Gothic" panose="020B0502020202020204" pitchFamily="34" charset="0"/>
              </a:rPr>
              <a:t>Współpraca z gminami ościennymi</a:t>
            </a:r>
            <a:endParaRPr lang="pl-PL" sz="3200" dirty="0">
              <a:solidFill>
                <a:srgbClr val="FF5A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29CCECA-F2DB-41FB-96DC-15CD3CFD39B9}"/>
              </a:ext>
            </a:extLst>
          </p:cNvPr>
          <p:cNvSpPr/>
          <p:nvPr/>
        </p:nvSpPr>
        <p:spPr>
          <a:xfrm>
            <a:off x="0" y="6511583"/>
            <a:ext cx="12192000" cy="360485"/>
          </a:xfrm>
          <a:prstGeom prst="rect">
            <a:avLst/>
          </a:prstGeom>
          <a:solidFill>
            <a:srgbClr val="39710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Symbol zastępczy zawartości 11">
            <a:extLst>
              <a:ext uri="{FF2B5EF4-FFF2-40B4-BE49-F238E27FC236}">
                <a16:creationId xmlns:a16="http://schemas.microsoft.com/office/drawing/2014/main" id="{92CC3D9D-DC64-41F5-B4A7-7917629E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946002"/>
            <a:ext cx="11784038" cy="41107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9FC8D07-1AF2-4624-A245-266595D3B7BB}"/>
              </a:ext>
            </a:extLst>
          </p:cNvPr>
          <p:cNvSpPr txBox="1"/>
          <p:nvPr/>
        </p:nvSpPr>
        <p:spPr>
          <a:xfrm>
            <a:off x="645416" y="6112545"/>
            <a:ext cx="6569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>
                <a:solidFill>
                  <a:srgbClr val="FF5A00"/>
                </a:solidFill>
                <a:latin typeface="BarmeReczny" panose="02000604020202020204" pitchFamily="2" charset="-18"/>
              </a:rPr>
              <a:t>Mamy energię by wspierać</a:t>
            </a:r>
            <a:endParaRPr lang="pl-PL" sz="1600" dirty="0">
              <a:solidFill>
                <a:srgbClr val="FF5A00"/>
              </a:solidFill>
              <a:latin typeface="BarmeReczny" panose="02000604020202020204" pitchFamily="2" charset="-18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E40D77-43A7-4528-A91E-C7F4532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326" y="6044999"/>
            <a:ext cx="2743200" cy="365125"/>
          </a:xfrm>
        </p:spPr>
        <p:txBody>
          <a:bodyPr/>
          <a:lstStyle/>
          <a:p>
            <a:r>
              <a:rPr lang="pl-PL">
                <a:solidFill>
                  <a:srgbClr val="FF5A00"/>
                </a:solidFill>
                <a:latin typeface="Century Gothic" panose="020B0502020202020204" pitchFamily="34" charset="0"/>
              </a:rPr>
              <a:t> |</a:t>
            </a:r>
            <a:fld id="{ABD18F08-42AC-4BD0-8D24-C287976335DB}" type="slidenum">
              <a:rPr lang="pl-PL" smtClean="0">
                <a:solidFill>
                  <a:srgbClr val="FF5A00"/>
                </a:solidFill>
                <a:latin typeface="Century Gothic" panose="020B0502020202020204" pitchFamily="34" charset="0"/>
              </a:rPr>
              <a:t>14</a:t>
            </a:fld>
            <a:endParaRPr lang="pl-PL" dirty="0">
              <a:solidFill>
                <a:srgbClr val="FF5A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4DF2ECF-88FA-4F4E-87B4-B9D2DFF1F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15" y="109353"/>
            <a:ext cx="2132698" cy="1017960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9C5000A-6271-4505-9508-CFD24A1AB65F}"/>
              </a:ext>
            </a:extLst>
          </p:cNvPr>
          <p:cNvSpPr txBox="1"/>
          <p:nvPr/>
        </p:nvSpPr>
        <p:spPr>
          <a:xfrm>
            <a:off x="2097540" y="1395806"/>
            <a:ext cx="9815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Odpowiedzi na wcześniej wspomniane wnioski udzieliły wszystkie jednostki samorządu terytorialnego graniczące z miastem Stalowa Wola poza Gminą Pysznica.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3D04DC6-C99C-4FAC-A1D7-F76B009AE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328052"/>
              </p:ext>
            </p:extLst>
          </p:nvPr>
        </p:nvGraphicFramePr>
        <p:xfrm>
          <a:off x="2323476" y="2143596"/>
          <a:ext cx="8850440" cy="406018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63711">
                  <a:extLst>
                    <a:ext uri="{9D8B030D-6E8A-4147-A177-3AD203B41FA5}">
                      <a16:colId xmlns:a16="http://schemas.microsoft.com/office/drawing/2014/main" val="2441279536"/>
                    </a:ext>
                  </a:extLst>
                </a:gridCol>
                <a:gridCol w="1402997">
                  <a:extLst>
                    <a:ext uri="{9D8B030D-6E8A-4147-A177-3AD203B41FA5}">
                      <a16:colId xmlns:a16="http://schemas.microsoft.com/office/drawing/2014/main" val="14469213"/>
                    </a:ext>
                  </a:extLst>
                </a:gridCol>
                <a:gridCol w="1373588">
                  <a:extLst>
                    <a:ext uri="{9D8B030D-6E8A-4147-A177-3AD203B41FA5}">
                      <a16:colId xmlns:a16="http://schemas.microsoft.com/office/drawing/2014/main" val="2638520728"/>
                    </a:ext>
                  </a:extLst>
                </a:gridCol>
                <a:gridCol w="1373588">
                  <a:extLst>
                    <a:ext uri="{9D8B030D-6E8A-4147-A177-3AD203B41FA5}">
                      <a16:colId xmlns:a16="http://schemas.microsoft.com/office/drawing/2014/main" val="1185910360"/>
                    </a:ext>
                  </a:extLst>
                </a:gridCol>
                <a:gridCol w="1373588">
                  <a:extLst>
                    <a:ext uri="{9D8B030D-6E8A-4147-A177-3AD203B41FA5}">
                      <a16:colId xmlns:a16="http://schemas.microsoft.com/office/drawing/2014/main" val="2373570064"/>
                    </a:ext>
                  </a:extLst>
                </a:gridCol>
                <a:gridCol w="1362968">
                  <a:extLst>
                    <a:ext uri="{9D8B030D-6E8A-4147-A177-3AD203B41FA5}">
                      <a16:colId xmlns:a16="http://schemas.microsoft.com/office/drawing/2014/main" val="2364601451"/>
                    </a:ext>
                  </a:extLst>
                </a:gridCol>
              </a:tblGrid>
              <a:tr h="478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Gmina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Pytanie 1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Pytanie 2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Pytanie 3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Pytanie 4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Pytanie 5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9587004"/>
                  </a:ext>
                </a:extLst>
              </a:tr>
              <a:tr h="544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>
                          <a:effectLst/>
                        </a:rPr>
                        <a:t>Gmina Bojanów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NIE</a:t>
                      </a:r>
                      <a:endParaRPr lang="pl-PL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NIE</a:t>
                      </a:r>
                      <a:endParaRPr lang="pl-PL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NIE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NIE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bd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4076378"/>
                  </a:ext>
                </a:extLst>
              </a:tr>
              <a:tr h="544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>
                          <a:effectLst/>
                        </a:rPr>
                        <a:t>Gmina Grębów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TAK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TAK*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TAK*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NIE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TAK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4725557"/>
                  </a:ext>
                </a:extLst>
              </a:tr>
              <a:tr h="544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>
                          <a:effectLst/>
                        </a:rPr>
                        <a:t>Gmina Nisko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TAK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TAK**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TAK**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brak wiedzy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TAK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9930153"/>
                  </a:ext>
                </a:extLst>
              </a:tr>
              <a:tr h="7023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</a:rPr>
                        <a:t>Gmina Radomyśl nad Sanem</a:t>
                      </a:r>
                      <a:endParaRPr lang="pl-PL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NIE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NIE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NIE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NIE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TAK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4004422"/>
                  </a:ext>
                </a:extLst>
              </a:tr>
              <a:tr h="544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>
                          <a:effectLst/>
                        </a:rPr>
                        <a:t>Gmina Zaleszany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NIE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NIE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NIE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NIE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TAK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0835449"/>
                  </a:ext>
                </a:extLst>
              </a:tr>
              <a:tr h="702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>
                          <a:effectLst/>
                        </a:rPr>
                        <a:t>Gmina Pysznica</a:t>
                      </a:r>
                      <a:endParaRPr lang="pl-PL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Brak odpowiedzi</a:t>
                      </a:r>
                      <a:endParaRPr lang="pl-PL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Brak odpowiedzi</a:t>
                      </a:r>
                      <a:endParaRPr lang="pl-PL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Brak odpowiedzi</a:t>
                      </a:r>
                      <a:endParaRPr lang="pl-PL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Brak odpowiedzi</a:t>
                      </a:r>
                      <a:endParaRPr lang="pl-PL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Brak odpowiedzi</a:t>
                      </a:r>
                      <a:endParaRPr lang="pl-PL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3457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39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54D49A5-B682-45C5-9669-28977DE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6" y="449499"/>
            <a:ext cx="10515600" cy="67781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Opiniowanie dokumentu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29CCECA-F2DB-41FB-96DC-15CD3CFD39B9}"/>
              </a:ext>
            </a:extLst>
          </p:cNvPr>
          <p:cNvSpPr/>
          <p:nvPr/>
        </p:nvSpPr>
        <p:spPr>
          <a:xfrm>
            <a:off x="0" y="6511583"/>
            <a:ext cx="12192000" cy="360485"/>
          </a:xfrm>
          <a:prstGeom prst="rect">
            <a:avLst/>
          </a:prstGeom>
          <a:solidFill>
            <a:srgbClr val="39710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Symbol zastępczy zawartości 11">
            <a:extLst>
              <a:ext uri="{FF2B5EF4-FFF2-40B4-BE49-F238E27FC236}">
                <a16:creationId xmlns:a16="http://schemas.microsoft.com/office/drawing/2014/main" id="{92CC3D9D-DC64-41F5-B4A7-7917629E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946002"/>
            <a:ext cx="11784038" cy="411072"/>
          </a:xfrm>
          <a:prstGeom prst="rect">
            <a:avLst/>
          </a:prstGeom>
        </p:spPr>
      </p:pic>
      <p:pic>
        <p:nvPicPr>
          <p:cNvPr id="20" name="Obraz 19" descr="Obraz zawierający rzecz&#10;&#10;Opis wygenerowany przy wysokim poziomie pewności">
            <a:extLst>
              <a:ext uri="{FF2B5EF4-FFF2-40B4-BE49-F238E27FC236}">
                <a16:creationId xmlns:a16="http://schemas.microsoft.com/office/drawing/2014/main" id="{BEABF7A8-5932-4ED0-ACE0-C4A500B17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05427" y="1127313"/>
            <a:ext cx="4386573" cy="45749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9FC8D07-1AF2-4624-A245-266595D3B7BB}"/>
              </a:ext>
            </a:extLst>
          </p:cNvPr>
          <p:cNvSpPr txBox="1"/>
          <p:nvPr/>
        </p:nvSpPr>
        <p:spPr>
          <a:xfrm>
            <a:off x="613885" y="6044999"/>
            <a:ext cx="6569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5A00"/>
                </a:solidFill>
                <a:latin typeface="BarmeReczny" panose="02000604020202020204" pitchFamily="2" charset="-18"/>
              </a:rPr>
              <a:t>Mamy energię by wspierać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E40D77-43A7-4528-A91E-C7F4532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326" y="6044999"/>
            <a:ext cx="2743200" cy="365125"/>
          </a:xfrm>
        </p:spPr>
        <p:txBody>
          <a:bodyPr/>
          <a:lstStyle/>
          <a:p>
            <a:r>
              <a:rPr lang="pl-PL" dirty="0">
                <a:solidFill>
                  <a:srgbClr val="FF5A00"/>
                </a:solidFill>
                <a:latin typeface="Century Gothic" panose="020B0502020202020204" pitchFamily="34" charset="0"/>
              </a:rPr>
              <a:t> |</a:t>
            </a:r>
            <a:fld id="{ABD18F08-42AC-4BD0-8D24-C287976335DB}" type="slidenum">
              <a:rPr lang="pl-PL" smtClean="0">
                <a:solidFill>
                  <a:srgbClr val="FF5A00"/>
                </a:solidFill>
                <a:latin typeface="Century Gothic" panose="020B0502020202020204" pitchFamily="34" charset="0"/>
              </a:rPr>
              <a:t>15</a:t>
            </a:fld>
            <a:endParaRPr lang="pl-PL" dirty="0">
              <a:solidFill>
                <a:srgbClr val="FF5A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4DF2ECF-88FA-4F4E-87B4-B9D2DFF1F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15" y="109353"/>
            <a:ext cx="2132698" cy="1017960"/>
          </a:xfr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129338AD-BA32-4B8D-83BD-2E633CFBD9D5}"/>
              </a:ext>
            </a:extLst>
          </p:cNvPr>
          <p:cNvSpPr/>
          <p:nvPr/>
        </p:nvSpPr>
        <p:spPr>
          <a:xfrm>
            <a:off x="3057992" y="1603890"/>
            <a:ext cx="865503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Regionalny Dyrektor Ochrony Środowiska w Rzeszowie</a:t>
            </a:r>
          </a:p>
          <a:p>
            <a:pPr algn="just"/>
            <a:r>
              <a:rPr lang="pl-P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odstąpienie od przeprowadzenia strategicznej oceny oddziaływania na środowisko</a:t>
            </a:r>
          </a:p>
          <a:p>
            <a:pPr algn="just"/>
            <a:endParaRPr lang="pl-PL" sz="20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Podkarpacki Państwowy Wojewódzki Inspektor Sanitarny</a:t>
            </a:r>
          </a:p>
          <a:p>
            <a:pPr algn="just"/>
            <a:r>
              <a:rPr lang="pl-P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odstąpienie od przeprowadzenia strategicznej oceny oddziaływania na środowisko</a:t>
            </a:r>
          </a:p>
          <a:p>
            <a:pPr algn="just"/>
            <a:endParaRPr lang="pl-PL" sz="20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Urząd Marszałkowski Województwa Podkarpackiego</a:t>
            </a:r>
          </a:p>
          <a:p>
            <a:pPr algn="just"/>
            <a:r>
              <a:rPr lang="pl-P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opinia pozytywna w zakresie koordynacji współpracy z innymi gminami oraz </a:t>
            </a:r>
            <a:br>
              <a:rPr lang="pl-P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zakresie zgodności z polityką energetyczną państwa.</a:t>
            </a:r>
          </a:p>
          <a:p>
            <a:endParaRPr lang="pl-PL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b="1" u="sng" dirty="0">
                <a:solidFill>
                  <a:srgbClr val="0099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 spełnia wszystkie warunki pod względem formalnym i merytorycznym.</a:t>
            </a:r>
          </a:p>
        </p:txBody>
      </p:sp>
    </p:spTree>
    <p:extLst>
      <p:ext uri="{BB962C8B-B14F-4D97-AF65-F5344CB8AC3E}">
        <p14:creationId xmlns:p14="http://schemas.microsoft.com/office/powerpoint/2010/main" val="3297209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6D43193-9337-41F2-AA64-B2E06524D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7EEAF019-9A5B-4E24-ABB2-0AFD11B2CE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 descr="Obraz zawierający trawa, zewnętrzne, niebo, pole&#10;&#10;Opis wygenerowany przy bardzo wysokim poziomie pewności">
            <a:extLst>
              <a:ext uri="{FF2B5EF4-FFF2-40B4-BE49-F238E27FC236}">
                <a16:creationId xmlns:a16="http://schemas.microsoft.com/office/drawing/2014/main" id="{54E41886-5401-4AF4-9347-90B89DE28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E361B662-B8FC-4EA9-8BD6-372719521E57}"/>
              </a:ext>
            </a:extLst>
          </p:cNvPr>
          <p:cNvSpPr/>
          <p:nvPr/>
        </p:nvSpPr>
        <p:spPr>
          <a:xfrm>
            <a:off x="0" y="0"/>
            <a:ext cx="1789043" cy="6858000"/>
          </a:xfrm>
          <a:prstGeom prst="rect">
            <a:avLst/>
          </a:prstGeom>
          <a:solidFill>
            <a:srgbClr val="6BD91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4A05BB5-4FE0-4B4B-8842-AC6983331028}"/>
              </a:ext>
            </a:extLst>
          </p:cNvPr>
          <p:cNvSpPr/>
          <p:nvPr/>
        </p:nvSpPr>
        <p:spPr>
          <a:xfrm>
            <a:off x="813225" y="0"/>
            <a:ext cx="1532410" cy="6858000"/>
          </a:xfrm>
          <a:prstGeom prst="rect">
            <a:avLst/>
          </a:prstGeom>
          <a:solidFill>
            <a:srgbClr val="4555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FF7EDAD-AAFE-4009-AE6E-F03DE3510B1E}"/>
              </a:ext>
            </a:extLst>
          </p:cNvPr>
          <p:cNvSpPr/>
          <p:nvPr/>
        </p:nvSpPr>
        <p:spPr>
          <a:xfrm>
            <a:off x="0" y="3023419"/>
            <a:ext cx="12192000" cy="3034481"/>
          </a:xfrm>
          <a:prstGeom prst="rect">
            <a:avLst/>
          </a:prstGeom>
          <a:solidFill>
            <a:srgbClr val="39710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F1D0E2C-1194-4464-AB94-48A08DC22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2" y="4204348"/>
            <a:ext cx="3333750" cy="1438275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15B96C3-04C8-4FDD-B778-62B70A042583}"/>
              </a:ext>
            </a:extLst>
          </p:cNvPr>
          <p:cNvSpPr txBox="1"/>
          <p:nvPr/>
        </p:nvSpPr>
        <p:spPr>
          <a:xfrm>
            <a:off x="5378556" y="4195962"/>
            <a:ext cx="29684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>
              <a:solidFill>
                <a:schemeClr val="bg1"/>
              </a:solidFill>
              <a:latin typeface="Raleway Light" panose="020B0403030101060003" pitchFamily="34" charset="-18"/>
            </a:endParaRPr>
          </a:p>
          <a:p>
            <a:endParaRPr lang="pl-PL" sz="1400" dirty="0">
              <a:solidFill>
                <a:schemeClr val="bg1"/>
              </a:solidFill>
              <a:latin typeface="Raleway Light" panose="020B0403030101060003" pitchFamily="34" charset="-18"/>
            </a:endParaRPr>
          </a:p>
          <a:p>
            <a:r>
              <a:rPr lang="pl-PL" sz="1400" dirty="0">
                <a:solidFill>
                  <a:schemeClr val="bg1"/>
                </a:solidFill>
                <a:latin typeface="Raleway Light" panose="020B0403030101060003" pitchFamily="34" charset="-18"/>
              </a:rPr>
              <a:t>ul. Powstańców Śląskich 1</a:t>
            </a:r>
          </a:p>
          <a:p>
            <a:r>
              <a:rPr lang="pl-PL" sz="1400" dirty="0">
                <a:solidFill>
                  <a:schemeClr val="bg1"/>
                </a:solidFill>
                <a:latin typeface="Raleway Light" panose="020B0403030101060003" pitchFamily="34" charset="-18"/>
              </a:rPr>
              <a:t>43-190 Mikołów</a:t>
            </a:r>
          </a:p>
          <a:p>
            <a:r>
              <a:rPr lang="pl-PL" sz="1400" dirty="0">
                <a:solidFill>
                  <a:schemeClr val="bg1"/>
                </a:solidFill>
                <a:latin typeface="Raleway Light" panose="020B0403030101060003" pitchFamily="34" charset="-18"/>
              </a:rPr>
              <a:t>NIP: 635-182-20-09</a:t>
            </a:r>
          </a:p>
          <a:p>
            <a:r>
              <a:rPr lang="pl-PL" sz="1400" dirty="0">
                <a:solidFill>
                  <a:schemeClr val="bg1"/>
                </a:solidFill>
                <a:latin typeface="Raleway Light" panose="020B0403030101060003" pitchFamily="34" charset="-18"/>
              </a:rPr>
              <a:t>godz. otwarcia: 8.00- 15.00</a:t>
            </a:r>
          </a:p>
          <a:p>
            <a:endParaRPr lang="pl-P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D8099F7-44FD-4A0F-A561-CBC3FB05DE8F}"/>
              </a:ext>
            </a:extLst>
          </p:cNvPr>
          <p:cNvSpPr txBox="1"/>
          <p:nvPr/>
        </p:nvSpPr>
        <p:spPr>
          <a:xfrm>
            <a:off x="8061434" y="4204348"/>
            <a:ext cx="29684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>
              <a:solidFill>
                <a:schemeClr val="bg1"/>
              </a:solidFill>
              <a:latin typeface="Raleway Light" panose="020B0403030101060003" pitchFamily="34" charset="-18"/>
            </a:endParaRPr>
          </a:p>
          <a:p>
            <a:endParaRPr lang="pl-PL" sz="1400" dirty="0">
              <a:solidFill>
                <a:schemeClr val="bg1"/>
              </a:solidFill>
              <a:latin typeface="Raleway Light" panose="020B0403030101060003" pitchFamily="34" charset="-18"/>
            </a:endParaRPr>
          </a:p>
          <a:p>
            <a:r>
              <a:rPr lang="pl-PL" sz="1400" dirty="0">
                <a:solidFill>
                  <a:schemeClr val="bg1"/>
                </a:solidFill>
                <a:latin typeface="Raleway Light" panose="020B0403030101060003" pitchFamily="34" charset="-18"/>
              </a:rPr>
              <a:t>Tel/fax: (32) 326 78 17 </a:t>
            </a:r>
          </a:p>
          <a:p>
            <a:r>
              <a:rPr lang="pl-PL" sz="1400" dirty="0">
                <a:solidFill>
                  <a:schemeClr val="bg1"/>
                </a:solidFill>
                <a:latin typeface="Raleway Light" panose="020B0403030101060003" pitchFamily="34" charset="-18"/>
              </a:rPr>
              <a:t>biuro@ekocde.pl</a:t>
            </a:r>
          </a:p>
          <a:p>
            <a:r>
              <a:rPr lang="pl-PL" sz="1400" dirty="0">
                <a:solidFill>
                  <a:schemeClr val="bg1"/>
                </a:solidFill>
                <a:latin typeface="Raleway Light" panose="020B0403030101060003" pitchFamily="34" charset="-18"/>
              </a:rPr>
              <a:t>www.ekocde.pl</a:t>
            </a:r>
          </a:p>
          <a:p>
            <a:r>
              <a:rPr lang="pl-PL" sz="1400" dirty="0">
                <a:solidFill>
                  <a:schemeClr val="bg1"/>
                </a:solidFill>
                <a:latin typeface="Raleway Light" panose="020B0403030101060003" pitchFamily="34" charset="-18"/>
              </a:rPr>
              <a:t>www.kupdotacje.pl</a:t>
            </a:r>
          </a:p>
          <a:p>
            <a:endParaRPr lang="pl-P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Obraz 16" descr="Obraz zawierający obiekt, rzecz&#10;&#10;Opis wygenerowany przy wysokim poziomie pewności">
            <a:extLst>
              <a:ext uri="{FF2B5EF4-FFF2-40B4-BE49-F238E27FC236}">
                <a16:creationId xmlns:a16="http://schemas.microsoft.com/office/drawing/2014/main" id="{399CC052-EE9C-4C25-8B01-CB0B8552047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183" y="5031579"/>
            <a:ext cx="1598400" cy="1987200"/>
          </a:xfrm>
          <a:prstGeom prst="rect">
            <a:avLst/>
          </a:prstGeom>
        </p:spPr>
      </p:pic>
      <p:pic>
        <p:nvPicPr>
          <p:cNvPr id="18" name="Obraz 17" descr="Obraz zawierający obiekt, rzecz&#10;&#10;Opis wygenerowany przy wysokim poziomie pewności">
            <a:extLst>
              <a:ext uri="{FF2B5EF4-FFF2-40B4-BE49-F238E27FC236}">
                <a16:creationId xmlns:a16="http://schemas.microsoft.com/office/drawing/2014/main" id="{E3EC6082-9B01-4724-A023-D9743765C69E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72174" y="-208077"/>
            <a:ext cx="1598400" cy="1987200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C77C858-AAAE-4782-97D7-909E5329F407}"/>
              </a:ext>
            </a:extLst>
          </p:cNvPr>
          <p:cNvSpPr txBox="1"/>
          <p:nvPr/>
        </p:nvSpPr>
        <p:spPr>
          <a:xfrm>
            <a:off x="3793023" y="2972697"/>
            <a:ext cx="7585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Raleway Light" panose="020B0403030101060003" pitchFamily="34" charset="-18"/>
              </a:rPr>
              <a:t>Dziękuję za uwagę</a:t>
            </a:r>
          </a:p>
          <a:p>
            <a:r>
              <a:rPr lang="pl-PL" sz="2400" dirty="0">
                <a:solidFill>
                  <a:schemeClr val="bg1"/>
                </a:solidFill>
                <a:latin typeface="Raleway Light" panose="020B0403030101060003" pitchFamily="34" charset="-18"/>
              </a:rPr>
              <a:t>                </a:t>
            </a:r>
          </a:p>
          <a:p>
            <a:r>
              <a:rPr lang="pl-PL" sz="2400" dirty="0">
                <a:solidFill>
                  <a:schemeClr val="bg1"/>
                </a:solidFill>
                <a:latin typeface="Raleway Light" panose="020B0403030101060003" pitchFamily="34" charset="-18"/>
              </a:rPr>
              <a:t>                    </a:t>
            </a:r>
          </a:p>
          <a:p>
            <a:pPr algn="r"/>
            <a:endParaRPr lang="pl-PL" dirty="0">
              <a:solidFill>
                <a:schemeClr val="bg1"/>
              </a:solidFill>
              <a:latin typeface="Raleway Light" panose="020B04030301010600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8059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54D49A5-B682-45C5-9669-28977DE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6" y="449499"/>
            <a:ext cx="10515600" cy="67781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Podstawa prawna opracowania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29CCECA-F2DB-41FB-96DC-15CD3CFD39B9}"/>
              </a:ext>
            </a:extLst>
          </p:cNvPr>
          <p:cNvSpPr/>
          <p:nvPr/>
        </p:nvSpPr>
        <p:spPr>
          <a:xfrm>
            <a:off x="0" y="6511583"/>
            <a:ext cx="12192000" cy="360485"/>
          </a:xfrm>
          <a:prstGeom prst="rect">
            <a:avLst/>
          </a:prstGeom>
          <a:solidFill>
            <a:srgbClr val="39710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Symbol zastępczy zawartości 11">
            <a:extLst>
              <a:ext uri="{FF2B5EF4-FFF2-40B4-BE49-F238E27FC236}">
                <a16:creationId xmlns:a16="http://schemas.microsoft.com/office/drawing/2014/main" id="{92CC3D9D-DC64-41F5-B4A7-7917629E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946002"/>
            <a:ext cx="11784038" cy="411072"/>
          </a:xfrm>
          <a:prstGeom prst="rect">
            <a:avLst/>
          </a:prstGeom>
        </p:spPr>
      </p:pic>
      <p:pic>
        <p:nvPicPr>
          <p:cNvPr id="20" name="Obraz 19" descr="Obraz zawierający rzecz&#10;&#10;Opis wygenerowany przy wysokim poziomie pewności">
            <a:extLst>
              <a:ext uri="{FF2B5EF4-FFF2-40B4-BE49-F238E27FC236}">
                <a16:creationId xmlns:a16="http://schemas.microsoft.com/office/drawing/2014/main" id="{BEABF7A8-5932-4ED0-ACE0-C4A500B17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05427" y="1127313"/>
            <a:ext cx="4386573" cy="45749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9FC8D07-1AF2-4624-A245-266595D3B7BB}"/>
              </a:ext>
            </a:extLst>
          </p:cNvPr>
          <p:cNvSpPr txBox="1"/>
          <p:nvPr/>
        </p:nvSpPr>
        <p:spPr>
          <a:xfrm>
            <a:off x="613885" y="6044999"/>
            <a:ext cx="6569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5A00"/>
                </a:solidFill>
                <a:latin typeface="BarmeReczny" panose="02000604020202020204" pitchFamily="2" charset="-18"/>
              </a:rPr>
              <a:t>Mamy energię by wspierać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E40D77-43A7-4528-A91E-C7F4532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326" y="6044999"/>
            <a:ext cx="2743200" cy="365125"/>
          </a:xfrm>
        </p:spPr>
        <p:txBody>
          <a:bodyPr/>
          <a:lstStyle/>
          <a:p>
            <a:r>
              <a:rPr lang="pl-PL" dirty="0">
                <a:solidFill>
                  <a:srgbClr val="FF5A00"/>
                </a:solidFill>
                <a:latin typeface="Century Gothic" panose="020B0502020202020204" pitchFamily="34" charset="0"/>
              </a:rPr>
              <a:t> |</a:t>
            </a:r>
            <a:fld id="{ABD18F08-42AC-4BD0-8D24-C287976335DB}" type="slidenum">
              <a:rPr lang="pl-PL" smtClean="0">
                <a:solidFill>
                  <a:srgbClr val="FF5A00"/>
                </a:solidFill>
                <a:latin typeface="Century Gothic" panose="020B0502020202020204" pitchFamily="34" charset="0"/>
              </a:rPr>
              <a:t>2</a:t>
            </a:fld>
            <a:endParaRPr lang="pl-PL" dirty="0">
              <a:solidFill>
                <a:srgbClr val="FF5A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4DF2ECF-88FA-4F4E-87B4-B9D2DFF1F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15" y="109353"/>
            <a:ext cx="2132698" cy="1017960"/>
          </a:xfr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4606B65A-62E5-42CE-985A-E95C302A7808}"/>
              </a:ext>
            </a:extLst>
          </p:cNvPr>
          <p:cNvSpPr/>
          <p:nvPr/>
        </p:nvSpPr>
        <p:spPr>
          <a:xfrm>
            <a:off x="3057992" y="1693889"/>
            <a:ext cx="86550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Opracowanie dokumentu zostało wykonane w zgodności z: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Ustawą o samorządzie gminnym z dnia 8 marca 1990 r. </a:t>
            </a:r>
            <a:r>
              <a:rPr lang="pl-PL" b="1" dirty="0">
                <a:solidFill>
                  <a:srgbClr val="4555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do zadań własnych gminy należy zaspokajanie zbiorowych potrzeb wspólnoty w zakresie zaopatrzenia w energię elektryczną i cieplną, a także w paliwo gazowe.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Ustawą Prawo energetyczne z dnia 10 kwietnia 1997 r.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pl-P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Ustawą o samorządzie powiatowym z dnia 5 czerwca 1998 r.</a:t>
            </a:r>
            <a:endParaRPr lang="pl-PL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Ustawą o efektywności energetycznej z dnia 20 maja 2016 r.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Ustawą Prawo ochrony środowiska z dnia 27 kwietnia 2001 r.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Ustawą o udostępnieniu informacji o środowisku i jago ochronie, udziale społeczeństwa w ochronie środowiska oraz ocenach oddziaływania na środowisko z dnia 3 października 2008 r.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Ustawą o planowaniu i zagospodarowaniu przestrzennym z dnia 27 marca 2003 r.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Ustawą Prawo budowlane z dnia 7 lipca 1994 r.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Ustawą o wspieraniu termomodernizacji i remontów z dnia 21 listopada 2008 r.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Ustawą o ochronie konkurencji i konsumentów z dnia 16 lutego 2007 r.</a:t>
            </a:r>
          </a:p>
        </p:txBody>
      </p:sp>
    </p:spTree>
    <p:extLst>
      <p:ext uri="{BB962C8B-B14F-4D97-AF65-F5344CB8AC3E}">
        <p14:creationId xmlns:p14="http://schemas.microsoft.com/office/powerpoint/2010/main" val="274758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54D49A5-B682-45C5-9669-28977DE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6" y="449499"/>
            <a:ext cx="10515600" cy="67781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Cel opracowania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29CCECA-F2DB-41FB-96DC-15CD3CFD39B9}"/>
              </a:ext>
            </a:extLst>
          </p:cNvPr>
          <p:cNvSpPr/>
          <p:nvPr/>
        </p:nvSpPr>
        <p:spPr>
          <a:xfrm>
            <a:off x="0" y="6511583"/>
            <a:ext cx="12192000" cy="360485"/>
          </a:xfrm>
          <a:prstGeom prst="rect">
            <a:avLst/>
          </a:prstGeom>
          <a:solidFill>
            <a:srgbClr val="39710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Symbol zastępczy zawartości 11">
            <a:extLst>
              <a:ext uri="{FF2B5EF4-FFF2-40B4-BE49-F238E27FC236}">
                <a16:creationId xmlns:a16="http://schemas.microsoft.com/office/drawing/2014/main" id="{92CC3D9D-DC64-41F5-B4A7-7917629E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946002"/>
            <a:ext cx="11784038" cy="411072"/>
          </a:xfrm>
          <a:prstGeom prst="rect">
            <a:avLst/>
          </a:prstGeom>
        </p:spPr>
      </p:pic>
      <p:pic>
        <p:nvPicPr>
          <p:cNvPr id="20" name="Obraz 19" descr="Obraz zawierający rzecz&#10;&#10;Opis wygenerowany przy wysokim poziomie pewności">
            <a:extLst>
              <a:ext uri="{FF2B5EF4-FFF2-40B4-BE49-F238E27FC236}">
                <a16:creationId xmlns:a16="http://schemas.microsoft.com/office/drawing/2014/main" id="{BEABF7A8-5932-4ED0-ACE0-C4A500B17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05427" y="1127313"/>
            <a:ext cx="4386573" cy="45749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9FC8D07-1AF2-4624-A245-266595D3B7BB}"/>
              </a:ext>
            </a:extLst>
          </p:cNvPr>
          <p:cNvSpPr txBox="1"/>
          <p:nvPr/>
        </p:nvSpPr>
        <p:spPr>
          <a:xfrm>
            <a:off x="613885" y="6044999"/>
            <a:ext cx="6569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5A00"/>
                </a:solidFill>
                <a:latin typeface="BarmeReczny" panose="02000604020202020204" pitchFamily="2" charset="-18"/>
              </a:rPr>
              <a:t>Mamy energię by wspierać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E40D77-43A7-4528-A91E-C7F4532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326" y="6044999"/>
            <a:ext cx="2743200" cy="365125"/>
          </a:xfrm>
        </p:spPr>
        <p:txBody>
          <a:bodyPr/>
          <a:lstStyle/>
          <a:p>
            <a:r>
              <a:rPr lang="pl-PL" dirty="0">
                <a:solidFill>
                  <a:srgbClr val="FF5A00"/>
                </a:solidFill>
                <a:latin typeface="Century Gothic" panose="020B0502020202020204" pitchFamily="34" charset="0"/>
              </a:rPr>
              <a:t> |</a:t>
            </a:r>
            <a:fld id="{ABD18F08-42AC-4BD0-8D24-C287976335DB}" type="slidenum">
              <a:rPr lang="pl-PL" smtClean="0">
                <a:solidFill>
                  <a:srgbClr val="FF5A00"/>
                </a:solidFill>
                <a:latin typeface="Century Gothic" panose="020B0502020202020204" pitchFamily="34" charset="0"/>
              </a:rPr>
              <a:t>3</a:t>
            </a:fld>
            <a:endParaRPr lang="pl-PL" dirty="0">
              <a:solidFill>
                <a:srgbClr val="FF5A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4DF2ECF-88FA-4F4E-87B4-B9D2DFF1F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15" y="109353"/>
            <a:ext cx="2132698" cy="1017960"/>
          </a:xfr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A6260269-DDD1-46D1-B3EC-EE20CFB96FA6}"/>
              </a:ext>
            </a:extLst>
          </p:cNvPr>
          <p:cNvSpPr/>
          <p:nvPr/>
        </p:nvSpPr>
        <p:spPr>
          <a:xfrm>
            <a:off x="3057992" y="1909157"/>
            <a:ext cx="86550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Zasadniczym celem opracowania jest </a:t>
            </a:r>
            <a:r>
              <a:rPr lang="pl-P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wypełnienie dyspozycji normy wynikającej </a:t>
            </a:r>
            <a:br>
              <a:rPr lang="pl-P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art. 19 ustawy prawo energetyczne, zgodnie z którą:</a:t>
            </a:r>
          </a:p>
          <a:p>
            <a:pPr algn="just"/>
            <a:endParaRPr lang="pl-PL" sz="20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2400" b="1" dirty="0">
                <a:solidFill>
                  <a:srgbClr val="0099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2400" b="1" i="1" dirty="0">
                <a:solidFill>
                  <a:srgbClr val="0099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obowiązkiem wójta (burmistrza, prezydenta miasta) jest opracowanie projektu założeń do planu zaopatrzenia w ciepło, energię elektryczną </a:t>
            </a:r>
            <a:br>
              <a:rPr lang="pl-PL" sz="2400" b="1" i="1" dirty="0">
                <a:solidFill>
                  <a:srgbClr val="0099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i="1" dirty="0">
                <a:solidFill>
                  <a:srgbClr val="0099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paliwa gazowe</a:t>
            </a:r>
            <a:r>
              <a:rPr lang="pl-PL" sz="2400" b="1" dirty="0">
                <a:solidFill>
                  <a:srgbClr val="0099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/>
            <a:endParaRPr lang="pl-PL" sz="20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założeń sporządza się dla obszaru gminy co najmniej na okres 15 lat i aktualizuje co najmniej raz na 3 lata</a:t>
            </a:r>
            <a:r>
              <a:rPr lang="pl-PL" sz="20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9153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54D49A5-B682-45C5-9669-28977DE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6" y="449499"/>
            <a:ext cx="10515600" cy="67781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Zakres opracowania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29CCECA-F2DB-41FB-96DC-15CD3CFD39B9}"/>
              </a:ext>
            </a:extLst>
          </p:cNvPr>
          <p:cNvSpPr/>
          <p:nvPr/>
        </p:nvSpPr>
        <p:spPr>
          <a:xfrm>
            <a:off x="0" y="6511583"/>
            <a:ext cx="12192000" cy="360485"/>
          </a:xfrm>
          <a:prstGeom prst="rect">
            <a:avLst/>
          </a:prstGeom>
          <a:solidFill>
            <a:srgbClr val="39710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Symbol zastępczy zawartości 11">
            <a:extLst>
              <a:ext uri="{FF2B5EF4-FFF2-40B4-BE49-F238E27FC236}">
                <a16:creationId xmlns:a16="http://schemas.microsoft.com/office/drawing/2014/main" id="{92CC3D9D-DC64-41F5-B4A7-7917629E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946002"/>
            <a:ext cx="11784038" cy="411072"/>
          </a:xfrm>
          <a:prstGeom prst="rect">
            <a:avLst/>
          </a:prstGeom>
        </p:spPr>
      </p:pic>
      <p:pic>
        <p:nvPicPr>
          <p:cNvPr id="20" name="Obraz 19" descr="Obraz zawierający rzecz&#10;&#10;Opis wygenerowany przy wysokim poziomie pewności">
            <a:extLst>
              <a:ext uri="{FF2B5EF4-FFF2-40B4-BE49-F238E27FC236}">
                <a16:creationId xmlns:a16="http://schemas.microsoft.com/office/drawing/2014/main" id="{BEABF7A8-5932-4ED0-ACE0-C4A500B17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05427" y="1127313"/>
            <a:ext cx="4386573" cy="45749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9FC8D07-1AF2-4624-A245-266595D3B7BB}"/>
              </a:ext>
            </a:extLst>
          </p:cNvPr>
          <p:cNvSpPr txBox="1"/>
          <p:nvPr/>
        </p:nvSpPr>
        <p:spPr>
          <a:xfrm>
            <a:off x="613885" y="6044999"/>
            <a:ext cx="6569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5A00"/>
                </a:solidFill>
                <a:latin typeface="BarmeReczny" panose="02000604020202020204" pitchFamily="2" charset="-18"/>
              </a:rPr>
              <a:t>Mamy energię by wspierać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E40D77-43A7-4528-A91E-C7F4532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326" y="6044999"/>
            <a:ext cx="2743200" cy="365125"/>
          </a:xfrm>
        </p:spPr>
        <p:txBody>
          <a:bodyPr/>
          <a:lstStyle/>
          <a:p>
            <a:r>
              <a:rPr lang="pl-PL" dirty="0">
                <a:solidFill>
                  <a:srgbClr val="FF5A00"/>
                </a:solidFill>
                <a:latin typeface="Century Gothic" panose="020B0502020202020204" pitchFamily="34" charset="0"/>
              </a:rPr>
              <a:t> |</a:t>
            </a:r>
            <a:fld id="{ABD18F08-42AC-4BD0-8D24-C287976335DB}" type="slidenum">
              <a:rPr lang="pl-PL" smtClean="0">
                <a:solidFill>
                  <a:srgbClr val="FF5A00"/>
                </a:solidFill>
                <a:latin typeface="Century Gothic" panose="020B0502020202020204" pitchFamily="34" charset="0"/>
              </a:rPr>
              <a:t>4</a:t>
            </a:fld>
            <a:endParaRPr lang="pl-PL" dirty="0">
              <a:solidFill>
                <a:srgbClr val="FF5A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4DF2ECF-88FA-4F4E-87B4-B9D2DFF1F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15" y="109353"/>
            <a:ext cx="2132698" cy="1017960"/>
          </a:xfr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68F9781-94E5-4756-9043-848F9F2329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690090"/>
              </p:ext>
            </p:extLst>
          </p:nvPr>
        </p:nvGraphicFramePr>
        <p:xfrm>
          <a:off x="3233737" y="1890712"/>
          <a:ext cx="8718776" cy="4052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4B654C4E-67EB-498E-803F-73BE1AF63921}"/>
              </a:ext>
            </a:extLst>
          </p:cNvPr>
          <p:cNvSpPr/>
          <p:nvPr/>
        </p:nvSpPr>
        <p:spPr>
          <a:xfrm>
            <a:off x="3265608" y="1578016"/>
            <a:ext cx="8655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Dokument zawiera:</a:t>
            </a:r>
            <a:endParaRPr lang="pl-PL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8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54D49A5-B682-45C5-9669-28977DE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6" y="449499"/>
            <a:ext cx="10515600" cy="67781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Ocena stanu zaopatrzenia w ciepło 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29CCECA-F2DB-41FB-96DC-15CD3CFD39B9}"/>
              </a:ext>
            </a:extLst>
          </p:cNvPr>
          <p:cNvSpPr/>
          <p:nvPr/>
        </p:nvSpPr>
        <p:spPr>
          <a:xfrm>
            <a:off x="0" y="6511583"/>
            <a:ext cx="12192000" cy="360485"/>
          </a:xfrm>
          <a:prstGeom prst="rect">
            <a:avLst/>
          </a:prstGeom>
          <a:solidFill>
            <a:srgbClr val="39710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Symbol zastępczy zawartości 11">
            <a:extLst>
              <a:ext uri="{FF2B5EF4-FFF2-40B4-BE49-F238E27FC236}">
                <a16:creationId xmlns:a16="http://schemas.microsoft.com/office/drawing/2014/main" id="{92CC3D9D-DC64-41F5-B4A7-7917629E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946002"/>
            <a:ext cx="11784038" cy="411072"/>
          </a:xfrm>
          <a:prstGeom prst="rect">
            <a:avLst/>
          </a:prstGeom>
        </p:spPr>
      </p:pic>
      <p:pic>
        <p:nvPicPr>
          <p:cNvPr id="20" name="Obraz 19" descr="Obraz zawierający rzecz&#10;&#10;Opis wygenerowany przy wysokim poziomie pewności">
            <a:extLst>
              <a:ext uri="{FF2B5EF4-FFF2-40B4-BE49-F238E27FC236}">
                <a16:creationId xmlns:a16="http://schemas.microsoft.com/office/drawing/2014/main" id="{BEABF7A8-5932-4ED0-ACE0-C4A500B17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05427" y="1127313"/>
            <a:ext cx="4386573" cy="45749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9FC8D07-1AF2-4624-A245-266595D3B7BB}"/>
              </a:ext>
            </a:extLst>
          </p:cNvPr>
          <p:cNvSpPr txBox="1"/>
          <p:nvPr/>
        </p:nvSpPr>
        <p:spPr>
          <a:xfrm>
            <a:off x="613885" y="6044999"/>
            <a:ext cx="6569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5A00"/>
                </a:solidFill>
                <a:latin typeface="BarmeReczny" panose="02000604020202020204" pitchFamily="2" charset="-18"/>
              </a:rPr>
              <a:t>Mamy energię by wspierać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E40D77-43A7-4528-A91E-C7F4532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326" y="6044999"/>
            <a:ext cx="2743200" cy="365125"/>
          </a:xfrm>
        </p:spPr>
        <p:txBody>
          <a:bodyPr/>
          <a:lstStyle/>
          <a:p>
            <a:r>
              <a:rPr lang="pl-PL" dirty="0">
                <a:solidFill>
                  <a:srgbClr val="FF5A00"/>
                </a:solidFill>
                <a:latin typeface="Century Gothic" panose="020B0502020202020204" pitchFamily="34" charset="0"/>
              </a:rPr>
              <a:t> |</a:t>
            </a:r>
            <a:fld id="{ABD18F08-42AC-4BD0-8D24-C287976335DB}" type="slidenum">
              <a:rPr lang="pl-PL" smtClean="0">
                <a:solidFill>
                  <a:srgbClr val="FF5A00"/>
                </a:solidFill>
                <a:latin typeface="Century Gothic" panose="020B0502020202020204" pitchFamily="34" charset="0"/>
              </a:rPr>
              <a:t>5</a:t>
            </a:fld>
            <a:endParaRPr lang="pl-PL" dirty="0">
              <a:solidFill>
                <a:srgbClr val="FF5A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4DF2ECF-88FA-4F4E-87B4-B9D2DFF1F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15" y="109353"/>
            <a:ext cx="2132698" cy="1017960"/>
          </a:xfr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E59CE3B9-49E7-45AC-B838-E7A2E9F08DC8}"/>
              </a:ext>
            </a:extLst>
          </p:cNvPr>
          <p:cNvSpPr/>
          <p:nvPr/>
        </p:nvSpPr>
        <p:spPr>
          <a:xfrm>
            <a:off x="3216247" y="1561331"/>
            <a:ext cx="793449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1900" dirty="0">
                <a:latin typeface="+mj-lt"/>
              </a:rPr>
              <a:t>Stan infrastruktury ciepłowniczej w Stalowej Woli jest zadowalający. Węzły cieplne w 100% posiadają automatyczną regulację temperatury co i </a:t>
            </a:r>
            <a:r>
              <a:rPr lang="pl-PL" sz="1900" dirty="0" err="1">
                <a:latin typeface="+mj-lt"/>
              </a:rPr>
              <a:t>ccw</a:t>
            </a:r>
            <a:r>
              <a:rPr lang="pl-PL" sz="1900" dirty="0">
                <a:latin typeface="+mj-lt"/>
              </a:rPr>
              <a:t>. Węzły posiadają wizualizację (zdalne sterowanie). Sieci cieplne są w trakcie modernizacji, w chwili obecnej 43% sieci jest nowoczesnych preizolowanych i PEX.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l-PL" sz="19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1900" dirty="0">
                <a:latin typeface="+mj-lt"/>
              </a:rPr>
              <a:t>Istniejąca, magistralna sieć centralnego ogrzewania ENESTA Sp. z o.o. była budowana w latach 70-tych z założeniem dalszej rozbudowy i powiększenia liczby odbiorców, co powoduje, że ta część sieci jest nadal przewymiarowana w stosunku do aktualnych potrzeb. Niemniej istniejący układ zasilania jest wystarczający dla zapewnienia wymaganej ilości i niezawodności dostaw wody grzewczej. Stabilność pracy sieci i kompensację jej </a:t>
            </a:r>
            <a:r>
              <a:rPr lang="pl-PL" sz="1900" dirty="0" err="1">
                <a:latin typeface="+mj-lt"/>
              </a:rPr>
              <a:t>naprężeń</a:t>
            </a:r>
            <a:r>
              <a:rPr lang="pl-PL" sz="1900" dirty="0">
                <a:latin typeface="+mj-lt"/>
              </a:rPr>
              <a:t> termicznych zapewniają punkty stałe wraz z kompensatorami zabudowanymi na sieci lub U-kształty w przypadku sieci preizolowanej. Obecnie 91% długości sieci wykonano i zmodernizowano w systemie preizolowanym.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l-PL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478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54D49A5-B682-45C5-9669-28977DE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26" y="408802"/>
            <a:ext cx="10515600" cy="67781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Ocena stanu zaopatrzenia w energię elektryczną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29CCECA-F2DB-41FB-96DC-15CD3CFD39B9}"/>
              </a:ext>
            </a:extLst>
          </p:cNvPr>
          <p:cNvSpPr/>
          <p:nvPr/>
        </p:nvSpPr>
        <p:spPr>
          <a:xfrm>
            <a:off x="0" y="6511583"/>
            <a:ext cx="12192000" cy="360485"/>
          </a:xfrm>
          <a:prstGeom prst="rect">
            <a:avLst/>
          </a:prstGeom>
          <a:solidFill>
            <a:srgbClr val="39710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Symbol zastępczy zawartości 11">
            <a:extLst>
              <a:ext uri="{FF2B5EF4-FFF2-40B4-BE49-F238E27FC236}">
                <a16:creationId xmlns:a16="http://schemas.microsoft.com/office/drawing/2014/main" id="{92CC3D9D-DC64-41F5-B4A7-7917629E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946002"/>
            <a:ext cx="11784038" cy="411072"/>
          </a:xfrm>
          <a:prstGeom prst="rect">
            <a:avLst/>
          </a:prstGeom>
        </p:spPr>
      </p:pic>
      <p:pic>
        <p:nvPicPr>
          <p:cNvPr id="20" name="Obraz 19" descr="Obraz zawierający rzecz&#10;&#10;Opis wygenerowany przy wysokim poziomie pewności">
            <a:extLst>
              <a:ext uri="{FF2B5EF4-FFF2-40B4-BE49-F238E27FC236}">
                <a16:creationId xmlns:a16="http://schemas.microsoft.com/office/drawing/2014/main" id="{BEABF7A8-5932-4ED0-ACE0-C4A500B17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05427" y="1127313"/>
            <a:ext cx="4386573" cy="45749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9FC8D07-1AF2-4624-A245-266595D3B7BB}"/>
              </a:ext>
            </a:extLst>
          </p:cNvPr>
          <p:cNvSpPr txBox="1"/>
          <p:nvPr/>
        </p:nvSpPr>
        <p:spPr>
          <a:xfrm>
            <a:off x="613885" y="6044999"/>
            <a:ext cx="6569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5A00"/>
                </a:solidFill>
                <a:latin typeface="BarmeReczny" panose="02000604020202020204" pitchFamily="2" charset="-18"/>
              </a:rPr>
              <a:t>Mamy energię by wspierać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E40D77-43A7-4528-A91E-C7F4532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326" y="6044999"/>
            <a:ext cx="2743200" cy="365125"/>
          </a:xfrm>
        </p:spPr>
        <p:txBody>
          <a:bodyPr/>
          <a:lstStyle/>
          <a:p>
            <a:r>
              <a:rPr lang="pl-PL" dirty="0">
                <a:solidFill>
                  <a:srgbClr val="FF5A00"/>
                </a:solidFill>
                <a:latin typeface="Century Gothic" panose="020B0502020202020204" pitchFamily="34" charset="0"/>
              </a:rPr>
              <a:t> |</a:t>
            </a:r>
            <a:fld id="{ABD18F08-42AC-4BD0-8D24-C287976335DB}" type="slidenum">
              <a:rPr lang="pl-PL" smtClean="0">
                <a:solidFill>
                  <a:srgbClr val="FF5A00"/>
                </a:solidFill>
                <a:latin typeface="Century Gothic" panose="020B0502020202020204" pitchFamily="34" charset="0"/>
              </a:rPr>
              <a:t>6</a:t>
            </a:fld>
            <a:endParaRPr lang="pl-PL" dirty="0">
              <a:solidFill>
                <a:srgbClr val="FF5A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4DF2ECF-88FA-4F4E-87B4-B9D2DFF1F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15" y="109353"/>
            <a:ext cx="2132698" cy="1017960"/>
          </a:xfr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640F57CF-BF9E-42B7-978A-4C6677E40722}"/>
              </a:ext>
            </a:extLst>
          </p:cNvPr>
          <p:cNvSpPr/>
          <p:nvPr/>
        </p:nvSpPr>
        <p:spPr>
          <a:xfrm>
            <a:off x="3302327" y="2018624"/>
            <a:ext cx="75505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1900" dirty="0">
                <a:latin typeface="+mj-lt"/>
              </a:rPr>
              <a:t>Obecny system elektroenergetyczny zaspokaja potrzeby energetyczne odbiorców z terenu miasta Stalowa Wola.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l-PL" sz="19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1900" dirty="0">
                <a:latin typeface="+mj-lt"/>
              </a:rPr>
              <a:t>Zgodnie z danymi PGE Dystrybucja S.A. stan techniczny sieci SN i </a:t>
            </a:r>
            <a:r>
              <a:rPr lang="pl-PL" sz="1900" dirty="0" err="1">
                <a:latin typeface="+mj-lt"/>
              </a:rPr>
              <a:t>nN</a:t>
            </a:r>
            <a:r>
              <a:rPr lang="pl-PL" sz="1900" dirty="0">
                <a:latin typeface="+mj-lt"/>
              </a:rPr>
              <a:t> jest dobry. Linie magistralne napowietrzne SN wykonane są przewodami AFL-6 70 mm2. Sieć elektroenergetyczna </a:t>
            </a:r>
            <a:r>
              <a:rPr lang="pl-PL" sz="1900" dirty="0" err="1">
                <a:latin typeface="+mj-lt"/>
              </a:rPr>
              <a:t>nN</a:t>
            </a:r>
            <a:r>
              <a:rPr lang="pl-PL" sz="1900" dirty="0">
                <a:latin typeface="+mj-lt"/>
              </a:rPr>
              <a:t> wykonana jest </a:t>
            </a:r>
            <a:br>
              <a:rPr lang="pl-PL" sz="1900" dirty="0">
                <a:latin typeface="+mj-lt"/>
              </a:rPr>
            </a:br>
            <a:r>
              <a:rPr lang="pl-PL" sz="1900" dirty="0">
                <a:latin typeface="+mj-lt"/>
              </a:rPr>
              <a:t>w przeważającej większości jako kablowa, natomiast linie napowietrzne wykonane są przewodami izolowanymi oraz nieizolowanymi. Linie elektroenergetyczne posiadają rezerwy mocy umożliwiające zasilanie istniejących i przyszłych odbiorców na terenie miasta Stalowa Wola.</a:t>
            </a:r>
          </a:p>
        </p:txBody>
      </p:sp>
    </p:spTree>
    <p:extLst>
      <p:ext uri="{BB962C8B-B14F-4D97-AF65-F5344CB8AC3E}">
        <p14:creationId xmlns:p14="http://schemas.microsoft.com/office/powerpoint/2010/main" val="380564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54D49A5-B682-45C5-9669-28977DE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6" y="449499"/>
            <a:ext cx="10515600" cy="67781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Ocena stanu zaopatrzenia w gaz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129CCECA-F2DB-41FB-96DC-15CD3CFD39B9}"/>
              </a:ext>
            </a:extLst>
          </p:cNvPr>
          <p:cNvSpPr/>
          <p:nvPr/>
        </p:nvSpPr>
        <p:spPr>
          <a:xfrm>
            <a:off x="0" y="6511583"/>
            <a:ext cx="12192000" cy="360485"/>
          </a:xfrm>
          <a:prstGeom prst="rect">
            <a:avLst/>
          </a:prstGeom>
          <a:solidFill>
            <a:srgbClr val="39710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Symbol zastępczy zawartości 11">
            <a:extLst>
              <a:ext uri="{FF2B5EF4-FFF2-40B4-BE49-F238E27FC236}">
                <a16:creationId xmlns:a16="http://schemas.microsoft.com/office/drawing/2014/main" id="{92CC3D9D-DC64-41F5-B4A7-7917629E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946002"/>
            <a:ext cx="11784038" cy="411072"/>
          </a:xfrm>
          <a:prstGeom prst="rect">
            <a:avLst/>
          </a:prstGeom>
        </p:spPr>
      </p:pic>
      <p:pic>
        <p:nvPicPr>
          <p:cNvPr id="20" name="Obraz 19" descr="Obraz zawierający rzecz&#10;&#10;Opis wygenerowany przy wysokim poziomie pewności">
            <a:extLst>
              <a:ext uri="{FF2B5EF4-FFF2-40B4-BE49-F238E27FC236}">
                <a16:creationId xmlns:a16="http://schemas.microsoft.com/office/drawing/2014/main" id="{BEABF7A8-5932-4ED0-ACE0-C4A500B17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05427" y="1127313"/>
            <a:ext cx="4386573" cy="45749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9FC8D07-1AF2-4624-A245-266595D3B7BB}"/>
              </a:ext>
            </a:extLst>
          </p:cNvPr>
          <p:cNvSpPr txBox="1"/>
          <p:nvPr/>
        </p:nvSpPr>
        <p:spPr>
          <a:xfrm>
            <a:off x="613885" y="6044999"/>
            <a:ext cx="6569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5A00"/>
                </a:solidFill>
                <a:latin typeface="BarmeReczny" panose="02000604020202020204" pitchFamily="2" charset="-18"/>
              </a:rPr>
              <a:t>Mamy energię by wspierać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E40D77-43A7-4528-A91E-C7F4532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326" y="6044999"/>
            <a:ext cx="2743200" cy="365125"/>
          </a:xfrm>
        </p:spPr>
        <p:txBody>
          <a:bodyPr/>
          <a:lstStyle/>
          <a:p>
            <a:r>
              <a:rPr lang="pl-PL" dirty="0">
                <a:solidFill>
                  <a:srgbClr val="FF5A00"/>
                </a:solidFill>
                <a:latin typeface="Century Gothic" panose="020B0502020202020204" pitchFamily="34" charset="0"/>
              </a:rPr>
              <a:t> |</a:t>
            </a:r>
            <a:fld id="{ABD18F08-42AC-4BD0-8D24-C287976335DB}" type="slidenum">
              <a:rPr lang="pl-PL" smtClean="0">
                <a:solidFill>
                  <a:srgbClr val="FF5A00"/>
                </a:solidFill>
                <a:latin typeface="Century Gothic" panose="020B0502020202020204" pitchFamily="34" charset="0"/>
              </a:rPr>
              <a:t>7</a:t>
            </a:fld>
            <a:endParaRPr lang="pl-PL" dirty="0">
              <a:solidFill>
                <a:srgbClr val="FF5A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4DF2ECF-88FA-4F4E-87B4-B9D2DFF1F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15" y="109353"/>
            <a:ext cx="2132698" cy="1017960"/>
          </a:xfr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F77C4C10-0369-4132-838C-71932D013B9F}"/>
              </a:ext>
            </a:extLst>
          </p:cNvPr>
          <p:cNvSpPr/>
          <p:nvPr/>
        </p:nvSpPr>
        <p:spPr>
          <a:xfrm>
            <a:off x="2990556" y="1608156"/>
            <a:ext cx="838588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1900" dirty="0">
                <a:latin typeface="+mj-lt"/>
              </a:rPr>
              <a:t>Na obszarze miasta Stalowa Wola zlokalizowana jest sieć gazowa niskiego oraz średniego ciśnienia, w poprawnym stanie technicznym.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1900" dirty="0">
                <a:latin typeface="+mj-lt"/>
              </a:rPr>
              <a:t>Istniejący system zaopatrzenia w gaz wystarcza do zabezpieczenia obecnych jak </a:t>
            </a:r>
            <a:br>
              <a:rPr lang="pl-PL" sz="1900" dirty="0">
                <a:latin typeface="+mj-lt"/>
              </a:rPr>
            </a:br>
            <a:r>
              <a:rPr lang="pl-PL" sz="1900" dirty="0">
                <a:latin typeface="+mj-lt"/>
              </a:rPr>
              <a:t>i przyszłych potrzeb mieszkańców oraz klientów instytucjonalnych. W celu utrzymania takiego stanu przedsiębiorstwo gazownicze powinno zabezpieczyć środki na sukcesywną modernizację tych sieci.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1900" dirty="0">
                <a:latin typeface="+mj-lt"/>
              </a:rPr>
              <a:t>Jak podaje ENESTA Sp. z o.o. stan techniczny sieci rozdzielczej pomimo zróżnicowanego wieku jest dobry, co powoduje, że praktycznie nie występują awarie. Nieliczne przestoje w pracy części sieci spowodowane są planowanymi pracami związanymi głównie z wymianą armatury lub włączaniem do ruchu nowych odcinków sieci. Do roku 1998 wszystkie rurociągi wykonane były z rur stalowych, z kolei poczynając od 2019 roku wszystkie sieci podziemne wykonywane są z rur PE, natomiast krótkie odcinki napowietrzne (głównie przyłącza) wykonywane są z rur stalowych. </a:t>
            </a:r>
          </a:p>
        </p:txBody>
      </p:sp>
    </p:spTree>
    <p:extLst>
      <p:ext uri="{BB962C8B-B14F-4D97-AF65-F5344CB8AC3E}">
        <p14:creationId xmlns:p14="http://schemas.microsoft.com/office/powerpoint/2010/main" val="195255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129CCECA-F2DB-41FB-96DC-15CD3CFD39B9}"/>
              </a:ext>
            </a:extLst>
          </p:cNvPr>
          <p:cNvSpPr/>
          <p:nvPr/>
        </p:nvSpPr>
        <p:spPr>
          <a:xfrm>
            <a:off x="0" y="6511583"/>
            <a:ext cx="12192000" cy="360485"/>
          </a:xfrm>
          <a:prstGeom prst="rect">
            <a:avLst/>
          </a:prstGeom>
          <a:solidFill>
            <a:srgbClr val="39710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Symbol zastępczy zawartości 11">
            <a:extLst>
              <a:ext uri="{FF2B5EF4-FFF2-40B4-BE49-F238E27FC236}">
                <a16:creationId xmlns:a16="http://schemas.microsoft.com/office/drawing/2014/main" id="{92CC3D9D-DC64-41F5-B4A7-7917629E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946002"/>
            <a:ext cx="11784038" cy="411072"/>
          </a:xfrm>
          <a:prstGeom prst="rect">
            <a:avLst/>
          </a:prstGeom>
        </p:spPr>
      </p:pic>
      <p:pic>
        <p:nvPicPr>
          <p:cNvPr id="20" name="Obraz 19" descr="Obraz zawierający rzecz&#10;&#10;Opis wygenerowany przy wysokim poziomie pewności">
            <a:extLst>
              <a:ext uri="{FF2B5EF4-FFF2-40B4-BE49-F238E27FC236}">
                <a16:creationId xmlns:a16="http://schemas.microsoft.com/office/drawing/2014/main" id="{BEABF7A8-5932-4ED0-ACE0-C4A500B17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05427" y="1127313"/>
            <a:ext cx="4386573" cy="45749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9FC8D07-1AF2-4624-A245-266595D3B7BB}"/>
              </a:ext>
            </a:extLst>
          </p:cNvPr>
          <p:cNvSpPr txBox="1"/>
          <p:nvPr/>
        </p:nvSpPr>
        <p:spPr>
          <a:xfrm>
            <a:off x="613885" y="6044999"/>
            <a:ext cx="6569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5A00"/>
                </a:solidFill>
                <a:latin typeface="BarmeReczny" panose="02000604020202020204" pitchFamily="2" charset="-18"/>
              </a:rPr>
              <a:t>Mamy energię by wspierać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E40D77-43A7-4528-A91E-C7F4532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326" y="6044999"/>
            <a:ext cx="2743200" cy="365125"/>
          </a:xfrm>
        </p:spPr>
        <p:txBody>
          <a:bodyPr/>
          <a:lstStyle/>
          <a:p>
            <a:r>
              <a:rPr lang="pl-PL" dirty="0">
                <a:solidFill>
                  <a:srgbClr val="FF5A00"/>
                </a:solidFill>
                <a:latin typeface="Century Gothic" panose="020B0502020202020204" pitchFamily="34" charset="0"/>
              </a:rPr>
              <a:t> |</a:t>
            </a:r>
            <a:fld id="{ABD18F08-42AC-4BD0-8D24-C287976335DB}" type="slidenum">
              <a:rPr lang="pl-PL" smtClean="0">
                <a:solidFill>
                  <a:srgbClr val="FF5A00"/>
                </a:solidFill>
                <a:latin typeface="Century Gothic" panose="020B0502020202020204" pitchFamily="34" charset="0"/>
              </a:rPr>
              <a:t>8</a:t>
            </a:fld>
            <a:endParaRPr lang="pl-PL" dirty="0">
              <a:solidFill>
                <a:srgbClr val="FF5A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4DF2ECF-88FA-4F4E-87B4-B9D2DFF1F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15" y="109353"/>
            <a:ext cx="2132698" cy="1017960"/>
          </a:xfr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854D49A5-B682-45C5-9669-28977DE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58" y="302810"/>
            <a:ext cx="8214805" cy="677814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Planowane inwestycje infrastruktury </a:t>
            </a:r>
            <a:b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</a:br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energetycznej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3596192-CC2A-480A-A750-8ADE012307B5}"/>
              </a:ext>
            </a:extLst>
          </p:cNvPr>
          <p:cNvSpPr/>
          <p:nvPr/>
        </p:nvSpPr>
        <p:spPr>
          <a:xfrm>
            <a:off x="2959523" y="1623816"/>
            <a:ext cx="814814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0099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elektroenergetyczny: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danymi PGE Dystrybucja S.A. Oddział Rzeszów, w latach 2020-2025 </a:t>
            </a:r>
            <a:b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zakresie zaspokojenia obecnego i przyszłego zapotrzebowania na energię elektryczną przewiduje się na terenie miasta Stalowa Wola następujące inwestycje: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stacji 110/15 </a:t>
            </a:r>
            <a:r>
              <a:rPr lang="pl-PL" sz="19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</a:t>
            </a: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dwutorowej linii kablowej 110 </a:t>
            </a:r>
            <a:r>
              <a:rPr lang="pl-PL" sz="19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</a:t>
            </a:r>
            <a:endParaRPr lang="pl-PL" sz="19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modernizacja linii 100 </a:t>
            </a:r>
            <a:r>
              <a:rPr lang="pl-PL" sz="19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</a:t>
            </a: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linii kablowych 15 </a:t>
            </a:r>
            <a:r>
              <a:rPr lang="pl-PL" sz="19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</a:t>
            </a: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przebudowa linii napowietrznych 15 </a:t>
            </a:r>
            <a:r>
              <a:rPr lang="pl-PL" sz="19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</a:t>
            </a: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budowa stacji </a:t>
            </a:r>
            <a:r>
              <a:rPr lang="pl-PL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transf</a:t>
            </a:r>
            <a:r>
              <a:rPr lang="pl-PL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SN/</a:t>
            </a:r>
            <a:r>
              <a:rPr lang="pl-PL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nN</a:t>
            </a:r>
            <a:r>
              <a:rPr lang="pl-PL" dirty="0">
                <a:latin typeface="Calibri Light" panose="020F0302020204030204" pitchFamily="34" charset="0"/>
                <a:ea typeface="Calibri" panose="020F0502020204030204" pitchFamily="34" charset="0"/>
              </a:rPr>
              <a:t>,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przebudowa stacji </a:t>
            </a:r>
            <a:r>
              <a:rPr lang="pl-PL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transf</a:t>
            </a:r>
            <a:r>
              <a:rPr lang="pl-PL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 SN/</a:t>
            </a:r>
            <a:r>
              <a:rPr lang="pl-PL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nN</a:t>
            </a:r>
            <a:r>
              <a:rPr lang="pl-PL" dirty="0">
                <a:latin typeface="Calibri Light" panose="020F0302020204030204" pitchFamily="34" charset="0"/>
                <a:ea typeface="Calibri" panose="020F0502020204030204" pitchFamily="34" charset="0"/>
              </a:rPr>
              <a:t>,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przebudowa linii kablowych </a:t>
            </a:r>
            <a:r>
              <a:rPr lang="pl-PL" sz="18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nN</a:t>
            </a:r>
            <a:r>
              <a:rPr lang="pl-PL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dirty="0">
                <a:latin typeface="Calibri Light" panose="020F0302020204030204" pitchFamily="34" charset="0"/>
                <a:ea typeface="Calibri" panose="020F0502020204030204" pitchFamily="34" charset="0"/>
              </a:rPr>
              <a:t>przyłączenia nowych odbiorców.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endParaRPr lang="pl-PL" sz="19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9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129CCECA-F2DB-41FB-96DC-15CD3CFD39B9}"/>
              </a:ext>
            </a:extLst>
          </p:cNvPr>
          <p:cNvSpPr/>
          <p:nvPr/>
        </p:nvSpPr>
        <p:spPr>
          <a:xfrm>
            <a:off x="0" y="6511583"/>
            <a:ext cx="12192000" cy="360485"/>
          </a:xfrm>
          <a:prstGeom prst="rect">
            <a:avLst/>
          </a:prstGeom>
          <a:solidFill>
            <a:srgbClr val="39710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Symbol zastępczy zawartości 11">
            <a:extLst>
              <a:ext uri="{FF2B5EF4-FFF2-40B4-BE49-F238E27FC236}">
                <a16:creationId xmlns:a16="http://schemas.microsoft.com/office/drawing/2014/main" id="{92CC3D9D-DC64-41F5-B4A7-7917629E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946002"/>
            <a:ext cx="11784038" cy="411072"/>
          </a:xfrm>
          <a:prstGeom prst="rect">
            <a:avLst/>
          </a:prstGeom>
        </p:spPr>
      </p:pic>
      <p:pic>
        <p:nvPicPr>
          <p:cNvPr id="20" name="Obraz 19" descr="Obraz zawierający rzecz&#10;&#10;Opis wygenerowany przy wysokim poziomie pewności">
            <a:extLst>
              <a:ext uri="{FF2B5EF4-FFF2-40B4-BE49-F238E27FC236}">
                <a16:creationId xmlns:a16="http://schemas.microsoft.com/office/drawing/2014/main" id="{BEABF7A8-5932-4ED0-ACE0-C4A500B17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05427" y="1127313"/>
            <a:ext cx="4386573" cy="45749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9FC8D07-1AF2-4624-A245-266595D3B7BB}"/>
              </a:ext>
            </a:extLst>
          </p:cNvPr>
          <p:cNvSpPr txBox="1"/>
          <p:nvPr/>
        </p:nvSpPr>
        <p:spPr>
          <a:xfrm>
            <a:off x="613885" y="6044999"/>
            <a:ext cx="6569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5A00"/>
                </a:solidFill>
                <a:latin typeface="BarmeReczny" panose="02000604020202020204" pitchFamily="2" charset="-18"/>
              </a:rPr>
              <a:t>Mamy energię by wspierać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E40D77-43A7-4528-A91E-C7F4532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326" y="6044999"/>
            <a:ext cx="2743200" cy="365125"/>
          </a:xfrm>
        </p:spPr>
        <p:txBody>
          <a:bodyPr/>
          <a:lstStyle/>
          <a:p>
            <a:r>
              <a:rPr lang="pl-PL" dirty="0">
                <a:solidFill>
                  <a:srgbClr val="FF5A00"/>
                </a:solidFill>
                <a:latin typeface="Century Gothic" panose="020B0502020202020204" pitchFamily="34" charset="0"/>
              </a:rPr>
              <a:t> |</a:t>
            </a:r>
            <a:fld id="{ABD18F08-42AC-4BD0-8D24-C287976335DB}" type="slidenum">
              <a:rPr lang="pl-PL" smtClean="0">
                <a:solidFill>
                  <a:srgbClr val="FF5A00"/>
                </a:solidFill>
                <a:latin typeface="Century Gothic" panose="020B0502020202020204" pitchFamily="34" charset="0"/>
              </a:rPr>
              <a:t>9</a:t>
            </a:fld>
            <a:endParaRPr lang="pl-PL" dirty="0">
              <a:solidFill>
                <a:srgbClr val="FF5A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4DF2ECF-88FA-4F4E-87B4-B9D2DFF1F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15" y="109353"/>
            <a:ext cx="2132698" cy="1017960"/>
          </a:xfr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854D49A5-B682-45C5-9669-28977DE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58" y="302810"/>
            <a:ext cx="8214805" cy="677814"/>
          </a:xfrm>
        </p:spPr>
        <p:txBody>
          <a:bodyPr>
            <a:normAutofit fontScale="90000"/>
          </a:bodyPr>
          <a:lstStyle/>
          <a:p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Planowane inwestycje infrastruktury </a:t>
            </a:r>
            <a:b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</a:br>
            <a:r>
              <a:rPr lang="pl-PL" sz="3200" dirty="0">
                <a:solidFill>
                  <a:srgbClr val="FF5A00"/>
                </a:solidFill>
                <a:latin typeface="Century Gothic" panose="020B0502020202020204" pitchFamily="34" charset="0"/>
              </a:rPr>
              <a:t>energetycznej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3596192-CC2A-480A-A750-8ADE012307B5}"/>
              </a:ext>
            </a:extLst>
          </p:cNvPr>
          <p:cNvSpPr/>
          <p:nvPr/>
        </p:nvSpPr>
        <p:spPr>
          <a:xfrm>
            <a:off x="3214356" y="2010725"/>
            <a:ext cx="814814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0099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elektroenergetyczny: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9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ENESTA Sp. z o.o. w latach 2020-2024 planuje m.in. następujące zadania inwestycyjne na terenie Stalowej Woli: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wykonanie nowych przyłączy do odbiorców (SN i </a:t>
            </a:r>
            <a:r>
              <a:rPr lang="pl-PL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nN</a:t>
            </a:r>
            <a:r>
              <a:rPr lang="pl-P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budowa stacji,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b</a:t>
            </a:r>
            <a:r>
              <a:rPr lang="pl-P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udowa linii napowietrznej 30 </a:t>
            </a:r>
            <a:r>
              <a:rPr lang="pl-PL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kV</a:t>
            </a:r>
            <a:r>
              <a:rPr lang="pl-P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,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modernizacja rozdzielnicy,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zakup i montaż transformatora,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modernizacja stanowisk dla transformatorów,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zakup i montaż baterii akumulatorów stacyjnych do głównych stacji,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odernizacja zabezpieczeń rozdzielni.</a:t>
            </a:r>
            <a:endParaRPr lang="pl-PL" sz="19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19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32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1697</Words>
  <Application>Microsoft Office PowerPoint</Application>
  <PresentationFormat>Panoramiczny</PresentationFormat>
  <Paragraphs>187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6" baseType="lpstr">
      <vt:lpstr>Arial</vt:lpstr>
      <vt:lpstr>BarmeReczny</vt:lpstr>
      <vt:lpstr>Calibri</vt:lpstr>
      <vt:lpstr>Calibri Light</vt:lpstr>
      <vt:lpstr>Century Gothic</vt:lpstr>
      <vt:lpstr>Courier New</vt:lpstr>
      <vt:lpstr>Raleway Light</vt:lpstr>
      <vt:lpstr>Symbol</vt:lpstr>
      <vt:lpstr>Wingdings</vt:lpstr>
      <vt:lpstr>Motyw pakietu Office</vt:lpstr>
      <vt:lpstr>AKTUALIZACJA ZAŁOŻEŃ DO PLANU ZAOPATRZENIA  W CIEPŁO, ENERGIĘ ELEKTRYCZNĄ  I PALIWA GAZOWE MIASTA STALOWA WOLA</vt:lpstr>
      <vt:lpstr>Podstawa prawna opracowania</vt:lpstr>
      <vt:lpstr>Cel opracowania</vt:lpstr>
      <vt:lpstr>Zakres opracowania</vt:lpstr>
      <vt:lpstr>Ocena stanu zaopatrzenia w ciepło </vt:lpstr>
      <vt:lpstr>Ocena stanu zaopatrzenia w energię elektryczną</vt:lpstr>
      <vt:lpstr>Ocena stanu zaopatrzenia w gaz</vt:lpstr>
      <vt:lpstr>Planowane inwestycje infrastruktury  energetycznej</vt:lpstr>
      <vt:lpstr>Planowane inwestycje infrastruktury  energetycznej</vt:lpstr>
      <vt:lpstr>Planowane inwestycje infrastruktury  energetycznej</vt:lpstr>
      <vt:lpstr>Planowane inwestycje infrastruktury  energetycznej</vt:lpstr>
      <vt:lpstr>Planowane inwestycje infrastruktury  energetycznej</vt:lpstr>
      <vt:lpstr>Współpraca z gminami ościennymi</vt:lpstr>
      <vt:lpstr>Współpraca z gminami ościennymi</vt:lpstr>
      <vt:lpstr>Opiniowanie dokumentu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</dc:title>
  <dc:creator>Ewelina Tabor</dc:creator>
  <cp:lastModifiedBy>Grupa CDE</cp:lastModifiedBy>
  <cp:revision>113</cp:revision>
  <dcterms:created xsi:type="dcterms:W3CDTF">2017-07-25T06:13:26Z</dcterms:created>
  <dcterms:modified xsi:type="dcterms:W3CDTF">2020-12-01T11:22:46Z</dcterms:modified>
</cp:coreProperties>
</file>