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9.xml" ContentType="application/vnd.openxmlformats-officedocument.presentationml.notesSlide+xml"/>
  <Override PartName="/ppt/charts/chart7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4" r:id="rId16"/>
    <p:sldId id="278" r:id="rId17"/>
    <p:sldId id="279" r:id="rId18"/>
    <p:sldId id="280" r:id="rId19"/>
    <p:sldId id="281" r:id="rId20"/>
    <p:sldId id="283" r:id="rId21"/>
    <p:sldId id="287" r:id="rId22"/>
    <p:sldId id="288" r:id="rId23"/>
    <p:sldId id="289" r:id="rId24"/>
    <p:sldId id="291" r:id="rId25"/>
    <p:sldId id="292" r:id="rId26"/>
    <p:sldId id="293" r:id="rId27"/>
    <p:sldId id="294" r:id="rId28"/>
    <p:sldId id="290" r:id="rId29"/>
    <p:sldId id="295" r:id="rId30"/>
    <p:sldId id="296" r:id="rId31"/>
    <p:sldId id="297" r:id="rId32"/>
    <p:sldId id="258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jciech Kusek" initials="W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FFA000"/>
    <a:srgbClr val="57B354"/>
    <a:srgbClr val="003764"/>
    <a:srgbClr val="65C5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95" autoAdjust="0"/>
  </p:normalViewPr>
  <p:slideViewPr>
    <p:cSldViewPr>
      <p:cViewPr varScale="1">
        <p:scale>
          <a:sx n="95" d="100"/>
          <a:sy n="95" d="100"/>
        </p:scale>
        <p:origin x="20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sz\Desktop\stalowa%20wola-%20wykresy_tabele_ankiet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sz\Desktop\stalowa%20wola-%20wykresy_tabele_ankiet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sz\Desktop\stalowa%20wola-%20wykresy_tabele_ankiet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sz\Desktop\stalowa%20wola-%20wykresy_tabele_ankiet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sz\Desktop\stalowa%20wola-%20wykresy_tabele_ankiety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sz\Desktop\stalowa%20wola-%20wykresy_tabele_ankiet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sz\Desktop\stalowa%20wola-%20wykresy_tabele_ankie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Średnia temperatura</a:t>
            </a:r>
            <a:r>
              <a:rPr lang="pl-PL" sz="1200" b="1" baseline="0" dirty="0"/>
              <a:t> w latach 1986-2019 - Stalowa Wola</a:t>
            </a:r>
            <a:endParaRPr lang="pl-PL" sz="120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rgbClr val="002060">
                  <a:alpha val="99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Pt>
            <c:idx val="33"/>
            <c:bubble3D val="0"/>
            <c:spPr>
              <a:ln w="19050" cap="rnd">
                <a:solidFill>
                  <a:srgbClr val="002060">
                    <a:alpha val="96000"/>
                  </a:srgb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FEB-4BFF-92B3-15B9E2E90700}"/>
              </c:ext>
            </c:extLst>
          </c:dPt>
          <c:trendline>
            <c:spPr>
              <a:ln w="19050" cap="rnd">
                <a:solidFill>
                  <a:srgbClr val="002060"/>
                </a:solidFill>
                <a:prstDash val="sysDot"/>
              </a:ln>
              <a:effectLst/>
            </c:spPr>
            <c:trendlineType val="linear"/>
            <c:forward val="11"/>
            <c:dispRSqr val="0"/>
            <c:dispEq val="0"/>
          </c:trendline>
          <c:xVal>
            <c:numRef>
              <c:f>Temperatura!$A$208:$A$241</c:f>
              <c:numCache>
                <c:formatCode>General</c:formatCode>
                <c:ptCount val="34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</c:numCache>
            </c:numRef>
          </c:xVal>
          <c:yVal>
            <c:numRef>
              <c:f>Temperatura!$B$208:$B$241</c:f>
              <c:numCache>
                <c:formatCode>General</c:formatCode>
                <c:ptCount val="34"/>
                <c:pt idx="0">
                  <c:v>7.55</c:v>
                </c:pt>
                <c:pt idx="1">
                  <c:v>6.56</c:v>
                </c:pt>
                <c:pt idx="2">
                  <c:v>9.1999999999999993</c:v>
                </c:pt>
                <c:pt idx="3">
                  <c:v>9.1999999999999993</c:v>
                </c:pt>
                <c:pt idx="4">
                  <c:v>9</c:v>
                </c:pt>
                <c:pt idx="5">
                  <c:v>7.83</c:v>
                </c:pt>
                <c:pt idx="6">
                  <c:v>8.6</c:v>
                </c:pt>
                <c:pt idx="7">
                  <c:v>7.73</c:v>
                </c:pt>
                <c:pt idx="8">
                  <c:v>9.0299999999999994</c:v>
                </c:pt>
                <c:pt idx="9">
                  <c:v>8.09</c:v>
                </c:pt>
                <c:pt idx="10">
                  <c:v>6.79</c:v>
                </c:pt>
                <c:pt idx="11">
                  <c:v>7.65</c:v>
                </c:pt>
                <c:pt idx="12">
                  <c:v>8.18</c:v>
                </c:pt>
                <c:pt idx="13">
                  <c:v>8.9700000000000006</c:v>
                </c:pt>
                <c:pt idx="14">
                  <c:v>9.66</c:v>
                </c:pt>
                <c:pt idx="15">
                  <c:v>8.2899999999999991</c:v>
                </c:pt>
                <c:pt idx="16">
                  <c:v>9.2899999999999991</c:v>
                </c:pt>
                <c:pt idx="17">
                  <c:v>8.3800000000000008</c:v>
                </c:pt>
                <c:pt idx="18">
                  <c:v>8.41</c:v>
                </c:pt>
                <c:pt idx="19">
                  <c:v>8.51</c:v>
                </c:pt>
                <c:pt idx="20">
                  <c:v>8.73</c:v>
                </c:pt>
                <c:pt idx="21">
                  <c:v>9.49</c:v>
                </c:pt>
                <c:pt idx="22">
                  <c:v>9.51</c:v>
                </c:pt>
                <c:pt idx="23">
                  <c:v>8.8800000000000008</c:v>
                </c:pt>
                <c:pt idx="24">
                  <c:v>8.0299999999999994</c:v>
                </c:pt>
                <c:pt idx="25">
                  <c:v>9.01</c:v>
                </c:pt>
                <c:pt idx="26">
                  <c:v>8.75</c:v>
                </c:pt>
                <c:pt idx="27">
                  <c:v>8.7799999999999994</c:v>
                </c:pt>
                <c:pt idx="28">
                  <c:v>9.68</c:v>
                </c:pt>
                <c:pt idx="29">
                  <c:v>9.92</c:v>
                </c:pt>
                <c:pt idx="30">
                  <c:v>9.07</c:v>
                </c:pt>
                <c:pt idx="31">
                  <c:v>9.02</c:v>
                </c:pt>
                <c:pt idx="32">
                  <c:v>9.9700000000000006</c:v>
                </c:pt>
                <c:pt idx="33">
                  <c:v>10.39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FEB-4BFF-92B3-15B9E2E907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8736648"/>
        <c:axId val="318733512"/>
      </c:scatterChart>
      <c:valAx>
        <c:axId val="318736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Rok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8733512"/>
        <c:crosses val="autoZero"/>
        <c:crossBetween val="midCat"/>
      </c:valAx>
      <c:valAx>
        <c:axId val="318733512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99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b="1" dirty="0"/>
                  <a:t>Temperatura [</a:t>
                </a:r>
                <a:r>
                  <a:rPr lang="pl-PL" b="1" dirty="0">
                    <a:sym typeface="Symbol" panose="05050102010706020507" pitchFamily="18" charset="2"/>
                  </a:rPr>
                  <a:t>C]</a:t>
                </a:r>
                <a:endParaRPr lang="pl-PL" b="1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87366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i="0" baseline="0" dirty="0">
                <a:solidFill>
                  <a:schemeClr val="bg1">
                    <a:lumMod val="50000"/>
                  </a:schemeClr>
                </a:solidFill>
                <a:effectLst/>
              </a:rPr>
              <a:t>Liczba dni z  temperaturą maksymalną &gt;</a:t>
            </a:r>
            <a:r>
              <a:rPr lang="pl-PL" sz="1200" b="1" i="0" baseline="0" dirty="0" err="1">
                <a:solidFill>
                  <a:schemeClr val="bg1">
                    <a:lumMod val="50000"/>
                  </a:schemeClr>
                </a:solidFill>
                <a:effectLst/>
              </a:rPr>
              <a:t>30</a:t>
            </a:r>
            <a:r>
              <a:rPr lang="pl-PL" sz="1200" b="1" i="0" baseline="0" dirty="0" err="1">
                <a:solidFill>
                  <a:schemeClr val="bg1">
                    <a:lumMod val="50000"/>
                  </a:schemeClr>
                </a:solidFill>
                <a:effectLst/>
                <a:sym typeface="Symbol" panose="05050102010706020507" pitchFamily="18" charset="2"/>
              </a:rPr>
              <a:t></a:t>
            </a:r>
            <a:r>
              <a:rPr lang="pl-PL" sz="1200" b="1" i="0" baseline="0" dirty="0" err="1">
                <a:solidFill>
                  <a:schemeClr val="bg1">
                    <a:lumMod val="50000"/>
                  </a:schemeClr>
                </a:solidFill>
                <a:effectLst/>
              </a:rPr>
              <a:t>C</a:t>
            </a:r>
            <a:endParaRPr lang="pl-PL" sz="1200" b="1" dirty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>
                <a:solidFill>
                  <a:schemeClr val="bg1">
                    <a:lumMod val="50000"/>
                  </a:schemeClr>
                </a:solidFill>
              </a:rPr>
              <a:t>w latach</a:t>
            </a:r>
            <a:r>
              <a:rPr lang="pl-PL" sz="1200" b="1" baseline="0" dirty="0">
                <a:solidFill>
                  <a:schemeClr val="bg1">
                    <a:lumMod val="50000"/>
                  </a:schemeClr>
                </a:solidFill>
              </a:rPr>
              <a:t> 1986 -2019 - Stalowa Wola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7037138214865997"/>
          <c:y val="2.140166344122557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696981627296589"/>
          <c:y val="0.15688028442973709"/>
          <c:w val="0.83103018372703408"/>
          <c:h val="0.63754881249599893"/>
        </c:manualLayout>
      </c:layout>
      <c:scatterChart>
        <c:scatterStyle val="lineMarker"/>
        <c:varyColors val="0"/>
        <c:ser>
          <c:idx val="0"/>
          <c:order val="0"/>
          <c:tx>
            <c:strRef>
              <c:f>Temperatura!$B$2</c:f>
              <c:strCache>
                <c:ptCount val="1"/>
                <c:pt idx="0">
                  <c:v>Liczba dni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trendline>
            <c:spPr>
              <a:ln w="19050" cap="rnd">
                <a:solidFill>
                  <a:srgbClr val="002060"/>
                </a:solidFill>
                <a:prstDash val="sysDot"/>
              </a:ln>
              <a:effectLst/>
            </c:spPr>
            <c:trendlineType val="linear"/>
            <c:forward val="11"/>
            <c:dispRSqr val="0"/>
            <c:dispEq val="0"/>
          </c:trendline>
          <c:xVal>
            <c:numRef>
              <c:f>Temperatura!$A$3:$A$36</c:f>
              <c:numCache>
                <c:formatCode>General</c:formatCode>
                <c:ptCount val="34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</c:numCache>
            </c:numRef>
          </c:xVal>
          <c:yVal>
            <c:numRef>
              <c:f>Temperatura!$B$3:$B$36</c:f>
              <c:numCache>
                <c:formatCode>General</c:formatCode>
                <c:ptCount val="34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  <c:pt idx="6">
                  <c:v>13</c:v>
                </c:pt>
                <c:pt idx="7">
                  <c:v>4</c:v>
                </c:pt>
                <c:pt idx="8">
                  <c:v>18</c:v>
                </c:pt>
                <c:pt idx="9">
                  <c:v>8</c:v>
                </c:pt>
                <c:pt idx="10">
                  <c:v>3</c:v>
                </c:pt>
                <c:pt idx="11">
                  <c:v>1</c:v>
                </c:pt>
                <c:pt idx="12">
                  <c:v>7</c:v>
                </c:pt>
                <c:pt idx="13">
                  <c:v>4</c:v>
                </c:pt>
                <c:pt idx="14">
                  <c:v>6</c:v>
                </c:pt>
                <c:pt idx="15">
                  <c:v>3</c:v>
                </c:pt>
                <c:pt idx="16">
                  <c:v>6</c:v>
                </c:pt>
                <c:pt idx="17">
                  <c:v>6</c:v>
                </c:pt>
                <c:pt idx="18">
                  <c:v>4</c:v>
                </c:pt>
                <c:pt idx="19">
                  <c:v>6</c:v>
                </c:pt>
                <c:pt idx="20">
                  <c:v>13</c:v>
                </c:pt>
                <c:pt idx="21">
                  <c:v>11</c:v>
                </c:pt>
                <c:pt idx="22">
                  <c:v>3</c:v>
                </c:pt>
                <c:pt idx="23">
                  <c:v>4</c:v>
                </c:pt>
                <c:pt idx="24">
                  <c:v>15</c:v>
                </c:pt>
                <c:pt idx="25">
                  <c:v>2</c:v>
                </c:pt>
                <c:pt idx="26">
                  <c:v>17</c:v>
                </c:pt>
                <c:pt idx="27">
                  <c:v>9</c:v>
                </c:pt>
                <c:pt idx="28">
                  <c:v>5</c:v>
                </c:pt>
                <c:pt idx="29">
                  <c:v>24</c:v>
                </c:pt>
                <c:pt idx="30">
                  <c:v>10</c:v>
                </c:pt>
                <c:pt idx="31">
                  <c:v>11</c:v>
                </c:pt>
                <c:pt idx="32">
                  <c:v>4</c:v>
                </c:pt>
                <c:pt idx="33">
                  <c:v>18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F7F-49F0-810C-0D95BEAEC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8738608"/>
        <c:axId val="318731944"/>
      </c:scatterChart>
      <c:valAx>
        <c:axId val="318738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b="1" dirty="0"/>
                  <a:t>Rok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8731944"/>
        <c:crosses val="autoZero"/>
        <c:crossBetween val="midCat"/>
      </c:valAx>
      <c:valAx>
        <c:axId val="318731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b="1" dirty="0">
                    <a:solidFill>
                      <a:schemeClr val="bg1">
                        <a:lumMod val="50000"/>
                      </a:schemeClr>
                    </a:solidFill>
                  </a:rPr>
                  <a:t>Liczba dni z  temperaturą &gt;</a:t>
                </a:r>
                <a:r>
                  <a:rPr lang="pl-PL" b="1" dirty="0" err="1">
                    <a:solidFill>
                      <a:schemeClr val="bg1">
                        <a:lumMod val="50000"/>
                      </a:schemeClr>
                    </a:solidFill>
                  </a:rPr>
                  <a:t>30</a:t>
                </a:r>
                <a:r>
                  <a:rPr lang="pl-PL" b="1" dirty="0" err="1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</a:t>
                </a:r>
                <a:r>
                  <a:rPr lang="pl-PL" b="1" dirty="0" err="1">
                    <a:solidFill>
                      <a:schemeClr val="bg1">
                        <a:lumMod val="50000"/>
                      </a:schemeClr>
                    </a:solidFill>
                  </a:rPr>
                  <a:t>C</a:t>
                </a:r>
                <a:endParaRPr lang="pl-PL" b="1" dirty="0">
                  <a:solidFill>
                    <a:schemeClr val="bg1">
                      <a:lumMod val="50000"/>
                    </a:schemeClr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8738608"/>
        <c:crosses val="autoZero"/>
        <c:crossBetween val="midCat"/>
        <c:majorUnit val="2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/>
              <a:t>Liczba</a:t>
            </a:r>
            <a:r>
              <a:rPr lang="pl-PL" sz="1200" baseline="0"/>
              <a:t> okresów przynajmniej 3</a:t>
            </a:r>
            <a:r>
              <a:rPr lang="pl-PL" sz="1200"/>
              <a:t> dni z temperaturą maksymalną</a:t>
            </a:r>
            <a:r>
              <a:rPr lang="pl-PL" sz="1200" baseline="0"/>
              <a:t> &gt; 30</a:t>
            </a:r>
            <a:r>
              <a:rPr lang="pl-PL" sz="1200" baseline="0">
                <a:sym typeface="Symbol" panose="05050102010706020507" pitchFamily="18" charset="2"/>
              </a:rPr>
              <a:t>C w latach 1986-2019 - Stalowa Wola</a:t>
            </a:r>
            <a:endParaRPr lang="pl-PL" sz="12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 w="19050" cap="rnd">
              <a:solidFill>
                <a:schemeClr val="tx2"/>
              </a:solidFill>
              <a:round/>
            </a:ln>
            <a:effectLst/>
          </c:spPr>
          <c:invertIfNegative val="0"/>
          <c:trendline>
            <c:spPr>
              <a:ln w="19050" cap="rnd">
                <a:solidFill>
                  <a:srgbClr val="002060"/>
                </a:solidFill>
                <a:prstDash val="sysDot"/>
              </a:ln>
              <a:effectLst/>
            </c:spPr>
            <c:trendlineType val="linear"/>
            <c:forward val="11"/>
            <c:dispRSqr val="0"/>
            <c:dispEq val="0"/>
          </c:trendline>
          <c:cat>
            <c:numRef>
              <c:f>Temperatura!$A$60:$A$93</c:f>
              <c:numCache>
                <c:formatCode>General</c:formatCode>
                <c:ptCount val="34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</c:numCache>
            </c:numRef>
          </c:cat>
          <c:val>
            <c:numRef>
              <c:f>Temperatura!$B$60:$B$93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3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0</c:v>
                </c:pt>
                <c:pt idx="29">
                  <c:v>3</c:v>
                </c:pt>
                <c:pt idx="30">
                  <c:v>2</c:v>
                </c:pt>
                <c:pt idx="31">
                  <c:v>2</c:v>
                </c:pt>
                <c:pt idx="32">
                  <c:v>0</c:v>
                </c:pt>
                <c:pt idx="3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D7-46C7-888C-381104804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731552"/>
        <c:axId val="318732728"/>
      </c:barChart>
      <c:catAx>
        <c:axId val="318731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Rok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8732728"/>
        <c:crosses val="autoZero"/>
        <c:auto val="1"/>
        <c:lblAlgn val="ctr"/>
        <c:lblOffset val="100"/>
        <c:noMultiLvlLbl val="1"/>
      </c:catAx>
      <c:valAx>
        <c:axId val="318732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000" b="0" i="0" u="none" strike="noStrike" baseline="0">
                    <a:effectLst/>
                  </a:rPr>
                  <a:t>Liczba okresów przynajmniej 3 dni z temperaturą maksymalną &gt; 30</a:t>
                </a:r>
                <a:r>
                  <a:rPr lang="pl-PL" sz="1000" b="0" i="0" u="none" strike="noStrike" baseline="0">
                    <a:effectLst/>
                    <a:sym typeface="Symbol" panose="05050102010706020507" pitchFamily="18" charset="2"/>
                  </a:rPr>
                  <a:t></a:t>
                </a:r>
                <a:r>
                  <a:rPr lang="pl-PL" sz="1000" b="0" i="0" u="none" strike="noStrike" baseline="0">
                    <a:effectLst/>
                  </a:rPr>
                  <a:t>C </a:t>
                </a:r>
                <a:endParaRPr lang="pl-PL"/>
              </a:p>
            </c:rich>
          </c:tx>
          <c:layout>
            <c:manualLayout>
              <c:xMode val="edge"/>
              <c:yMode val="edge"/>
              <c:x val="2.2222222222222223E-2"/>
              <c:y val="0.1755788859725867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873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/>
              <a:t>Suma roczna opadu w latach 1986-2019</a:t>
            </a:r>
            <a:r>
              <a:rPr lang="pl-PL" sz="1200" baseline="0"/>
              <a:t> - Stalowa Wola</a:t>
            </a:r>
            <a:endParaRPr lang="pl-PL" sz="12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trendline>
            <c:spPr>
              <a:ln w="19050" cap="rnd">
                <a:solidFill>
                  <a:srgbClr val="002060"/>
                </a:solidFill>
                <a:prstDash val="sysDot"/>
              </a:ln>
              <a:effectLst/>
            </c:spPr>
            <c:trendlineType val="linear"/>
            <c:forward val="11"/>
            <c:dispRSqr val="0"/>
            <c:dispEq val="0"/>
          </c:trendline>
          <c:xVal>
            <c:numRef>
              <c:f>Opady!$A$2:$A$35</c:f>
              <c:numCache>
                <c:formatCode>General</c:formatCode>
                <c:ptCount val="34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</c:numCache>
            </c:numRef>
          </c:xVal>
          <c:yVal>
            <c:numRef>
              <c:f>Opady!$B$2:$B$35</c:f>
              <c:numCache>
                <c:formatCode>General</c:formatCode>
                <c:ptCount val="34"/>
                <c:pt idx="0">
                  <c:v>532.6</c:v>
                </c:pt>
                <c:pt idx="1">
                  <c:v>523.29999999999995</c:v>
                </c:pt>
                <c:pt idx="2">
                  <c:v>429.3</c:v>
                </c:pt>
                <c:pt idx="3">
                  <c:v>482.4</c:v>
                </c:pt>
                <c:pt idx="4">
                  <c:v>580.29999999999995</c:v>
                </c:pt>
                <c:pt idx="5">
                  <c:v>454.7</c:v>
                </c:pt>
                <c:pt idx="6">
                  <c:v>541.29999999999995</c:v>
                </c:pt>
                <c:pt idx="7">
                  <c:v>452.6</c:v>
                </c:pt>
                <c:pt idx="8">
                  <c:v>653.1</c:v>
                </c:pt>
                <c:pt idx="9">
                  <c:v>467.9</c:v>
                </c:pt>
                <c:pt idx="10">
                  <c:v>635.20000000000005</c:v>
                </c:pt>
                <c:pt idx="11">
                  <c:v>613</c:v>
                </c:pt>
                <c:pt idx="12">
                  <c:v>691.4</c:v>
                </c:pt>
                <c:pt idx="13">
                  <c:v>564.5</c:v>
                </c:pt>
                <c:pt idx="14">
                  <c:v>627.5</c:v>
                </c:pt>
                <c:pt idx="15">
                  <c:v>679.1</c:v>
                </c:pt>
                <c:pt idx="16">
                  <c:v>488.4</c:v>
                </c:pt>
                <c:pt idx="17">
                  <c:v>388.8</c:v>
                </c:pt>
                <c:pt idx="18">
                  <c:v>509.1</c:v>
                </c:pt>
                <c:pt idx="19">
                  <c:v>388.5</c:v>
                </c:pt>
                <c:pt idx="20">
                  <c:v>510.2</c:v>
                </c:pt>
                <c:pt idx="21">
                  <c:v>532.9</c:v>
                </c:pt>
                <c:pt idx="22">
                  <c:v>556.4</c:v>
                </c:pt>
                <c:pt idx="23">
                  <c:v>646.9</c:v>
                </c:pt>
                <c:pt idx="24">
                  <c:v>729.3</c:v>
                </c:pt>
                <c:pt idx="25">
                  <c:v>637.70000000000005</c:v>
                </c:pt>
                <c:pt idx="26">
                  <c:v>517.1</c:v>
                </c:pt>
                <c:pt idx="27">
                  <c:v>573.5</c:v>
                </c:pt>
                <c:pt idx="28">
                  <c:v>611.70000000000005</c:v>
                </c:pt>
                <c:pt idx="29">
                  <c:v>475.7</c:v>
                </c:pt>
                <c:pt idx="30">
                  <c:v>578.1</c:v>
                </c:pt>
                <c:pt idx="31">
                  <c:v>505.8</c:v>
                </c:pt>
                <c:pt idx="32">
                  <c:v>480.2</c:v>
                </c:pt>
                <c:pt idx="33">
                  <c:v>466.1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DA9-4A86-A5A6-EFECAD4B0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8735080"/>
        <c:axId val="318735472"/>
      </c:scatterChart>
      <c:valAx>
        <c:axId val="318735080"/>
        <c:scaling>
          <c:orientation val="minMax"/>
          <c:max val="2030"/>
          <c:min val="198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Rok</a:t>
                </a:r>
              </a:p>
            </c:rich>
          </c:tx>
          <c:layout>
            <c:manualLayout>
              <c:xMode val="edge"/>
              <c:yMode val="edge"/>
              <c:x val="0.51751968503936996"/>
              <c:y val="0.8786803732866724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8735472"/>
        <c:crosses val="autoZero"/>
        <c:crossBetween val="midCat"/>
        <c:majorUnit val="2"/>
      </c:valAx>
      <c:valAx>
        <c:axId val="318735472"/>
        <c:scaling>
          <c:orientation val="minMax"/>
          <c:min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baseline="0"/>
                  <a:t>opad [mm]</a:t>
                </a:r>
                <a:endParaRPr lang="pl-PL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  <a:alpha val="9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87350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0" i="0" u="none" strike="noStrike" baseline="0">
                <a:effectLst/>
              </a:rPr>
              <a:t>Scenariusz RCP 4,5 na lata 2017-2091. </a:t>
            </a:r>
            <a:r>
              <a:rPr lang="pl-PL" sz="1200" b="0" i="0" baseline="0">
                <a:effectLst/>
              </a:rPr>
              <a:t>Suma roczna opadu - powiat stalowowolski</a:t>
            </a:r>
            <a:endParaRPr lang="pl-P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00206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Opady!$A$54:$A$128</c:f>
              <c:numCache>
                <c:formatCode>General</c:formatCode>
                <c:ptCount val="7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  <c:pt idx="24">
                  <c:v>2041</c:v>
                </c:pt>
                <c:pt idx="25">
                  <c:v>2042</c:v>
                </c:pt>
                <c:pt idx="26">
                  <c:v>2043</c:v>
                </c:pt>
                <c:pt idx="27">
                  <c:v>2044</c:v>
                </c:pt>
                <c:pt idx="28">
                  <c:v>2045</c:v>
                </c:pt>
                <c:pt idx="29">
                  <c:v>2046</c:v>
                </c:pt>
                <c:pt idx="30">
                  <c:v>2047</c:v>
                </c:pt>
                <c:pt idx="31">
                  <c:v>2048</c:v>
                </c:pt>
                <c:pt idx="32">
                  <c:v>2049</c:v>
                </c:pt>
                <c:pt idx="33">
                  <c:v>2050</c:v>
                </c:pt>
                <c:pt idx="34">
                  <c:v>2051</c:v>
                </c:pt>
                <c:pt idx="35">
                  <c:v>2052</c:v>
                </c:pt>
                <c:pt idx="36">
                  <c:v>2053</c:v>
                </c:pt>
                <c:pt idx="37">
                  <c:v>2054</c:v>
                </c:pt>
                <c:pt idx="38">
                  <c:v>2055</c:v>
                </c:pt>
                <c:pt idx="39">
                  <c:v>2056</c:v>
                </c:pt>
                <c:pt idx="40">
                  <c:v>2057</c:v>
                </c:pt>
                <c:pt idx="41">
                  <c:v>2058</c:v>
                </c:pt>
                <c:pt idx="42">
                  <c:v>2059</c:v>
                </c:pt>
                <c:pt idx="43">
                  <c:v>2060</c:v>
                </c:pt>
                <c:pt idx="44">
                  <c:v>2061</c:v>
                </c:pt>
                <c:pt idx="45">
                  <c:v>2062</c:v>
                </c:pt>
                <c:pt idx="46">
                  <c:v>2063</c:v>
                </c:pt>
                <c:pt idx="47">
                  <c:v>2064</c:v>
                </c:pt>
                <c:pt idx="48">
                  <c:v>2065</c:v>
                </c:pt>
                <c:pt idx="49">
                  <c:v>2066</c:v>
                </c:pt>
                <c:pt idx="50">
                  <c:v>2067</c:v>
                </c:pt>
                <c:pt idx="51">
                  <c:v>2068</c:v>
                </c:pt>
                <c:pt idx="52">
                  <c:v>2069</c:v>
                </c:pt>
                <c:pt idx="53">
                  <c:v>2070</c:v>
                </c:pt>
                <c:pt idx="54">
                  <c:v>2071</c:v>
                </c:pt>
                <c:pt idx="55">
                  <c:v>2072</c:v>
                </c:pt>
                <c:pt idx="56">
                  <c:v>2073</c:v>
                </c:pt>
                <c:pt idx="57">
                  <c:v>2074</c:v>
                </c:pt>
                <c:pt idx="58">
                  <c:v>2075</c:v>
                </c:pt>
                <c:pt idx="59">
                  <c:v>2076</c:v>
                </c:pt>
                <c:pt idx="60">
                  <c:v>2077</c:v>
                </c:pt>
                <c:pt idx="61">
                  <c:v>2078</c:v>
                </c:pt>
                <c:pt idx="62">
                  <c:v>2079</c:v>
                </c:pt>
                <c:pt idx="63">
                  <c:v>2080</c:v>
                </c:pt>
                <c:pt idx="64">
                  <c:v>2081</c:v>
                </c:pt>
                <c:pt idx="65">
                  <c:v>2082</c:v>
                </c:pt>
                <c:pt idx="66">
                  <c:v>2083</c:v>
                </c:pt>
                <c:pt idx="67">
                  <c:v>2084</c:v>
                </c:pt>
                <c:pt idx="68">
                  <c:v>2085</c:v>
                </c:pt>
                <c:pt idx="69">
                  <c:v>2086</c:v>
                </c:pt>
                <c:pt idx="70">
                  <c:v>2087</c:v>
                </c:pt>
                <c:pt idx="71">
                  <c:v>2088</c:v>
                </c:pt>
                <c:pt idx="72">
                  <c:v>2089</c:v>
                </c:pt>
                <c:pt idx="73">
                  <c:v>2090</c:v>
                </c:pt>
                <c:pt idx="74">
                  <c:v>2091</c:v>
                </c:pt>
              </c:numCache>
            </c:numRef>
          </c:cat>
          <c:val>
            <c:numRef>
              <c:f>Opady!$B$54:$B$128</c:f>
              <c:numCache>
                <c:formatCode>General</c:formatCode>
                <c:ptCount val="75"/>
                <c:pt idx="0">
                  <c:v>733.65</c:v>
                </c:pt>
                <c:pt idx="1">
                  <c:v>735.04</c:v>
                </c:pt>
                <c:pt idx="2">
                  <c:v>729.08</c:v>
                </c:pt>
                <c:pt idx="3">
                  <c:v>725.52</c:v>
                </c:pt>
                <c:pt idx="4">
                  <c:v>721.09</c:v>
                </c:pt>
                <c:pt idx="5">
                  <c:v>723.63</c:v>
                </c:pt>
                <c:pt idx="6">
                  <c:v>722.56</c:v>
                </c:pt>
                <c:pt idx="7">
                  <c:v>722.95</c:v>
                </c:pt>
                <c:pt idx="8">
                  <c:v>724.95</c:v>
                </c:pt>
                <c:pt idx="9">
                  <c:v>727.75</c:v>
                </c:pt>
                <c:pt idx="10">
                  <c:v>731.24</c:v>
                </c:pt>
                <c:pt idx="11">
                  <c:v>723.91</c:v>
                </c:pt>
                <c:pt idx="12">
                  <c:v>725.29</c:v>
                </c:pt>
                <c:pt idx="13">
                  <c:v>729.13</c:v>
                </c:pt>
                <c:pt idx="14">
                  <c:v>733.97</c:v>
                </c:pt>
                <c:pt idx="15">
                  <c:v>725.59</c:v>
                </c:pt>
                <c:pt idx="16">
                  <c:v>720.79</c:v>
                </c:pt>
                <c:pt idx="17">
                  <c:v>723.56</c:v>
                </c:pt>
                <c:pt idx="18">
                  <c:v>725.11</c:v>
                </c:pt>
                <c:pt idx="19">
                  <c:v>713.78</c:v>
                </c:pt>
                <c:pt idx="20">
                  <c:v>708.51</c:v>
                </c:pt>
                <c:pt idx="21">
                  <c:v>710.67</c:v>
                </c:pt>
                <c:pt idx="22">
                  <c:v>708</c:v>
                </c:pt>
                <c:pt idx="23">
                  <c:v>712.98</c:v>
                </c:pt>
                <c:pt idx="24">
                  <c:v>710.88</c:v>
                </c:pt>
                <c:pt idx="25">
                  <c:v>725.54</c:v>
                </c:pt>
                <c:pt idx="26">
                  <c:v>737.3</c:v>
                </c:pt>
                <c:pt idx="27">
                  <c:v>734.77</c:v>
                </c:pt>
                <c:pt idx="28">
                  <c:v>732.66</c:v>
                </c:pt>
                <c:pt idx="29">
                  <c:v>739.14</c:v>
                </c:pt>
                <c:pt idx="30">
                  <c:v>748.23</c:v>
                </c:pt>
                <c:pt idx="31">
                  <c:v>753.97</c:v>
                </c:pt>
                <c:pt idx="32">
                  <c:v>758.88</c:v>
                </c:pt>
                <c:pt idx="33">
                  <c:v>756.49</c:v>
                </c:pt>
                <c:pt idx="34">
                  <c:v>759.75</c:v>
                </c:pt>
                <c:pt idx="35">
                  <c:v>757.66</c:v>
                </c:pt>
                <c:pt idx="36">
                  <c:v>748.66</c:v>
                </c:pt>
                <c:pt idx="37">
                  <c:v>745.46</c:v>
                </c:pt>
                <c:pt idx="38">
                  <c:v>747.68</c:v>
                </c:pt>
                <c:pt idx="39">
                  <c:v>748.94</c:v>
                </c:pt>
                <c:pt idx="40">
                  <c:v>742.78</c:v>
                </c:pt>
                <c:pt idx="41">
                  <c:v>741.61</c:v>
                </c:pt>
                <c:pt idx="42">
                  <c:v>739.49</c:v>
                </c:pt>
                <c:pt idx="43">
                  <c:v>737.34</c:v>
                </c:pt>
                <c:pt idx="44">
                  <c:v>731.49</c:v>
                </c:pt>
                <c:pt idx="45">
                  <c:v>730.28</c:v>
                </c:pt>
                <c:pt idx="46">
                  <c:v>739.68</c:v>
                </c:pt>
                <c:pt idx="47">
                  <c:v>745.14</c:v>
                </c:pt>
                <c:pt idx="48">
                  <c:v>748.38</c:v>
                </c:pt>
                <c:pt idx="49">
                  <c:v>740.56</c:v>
                </c:pt>
                <c:pt idx="50">
                  <c:v>750.26</c:v>
                </c:pt>
                <c:pt idx="51">
                  <c:v>761.08</c:v>
                </c:pt>
                <c:pt idx="52">
                  <c:v>768.83</c:v>
                </c:pt>
                <c:pt idx="53">
                  <c:v>771.56</c:v>
                </c:pt>
                <c:pt idx="54">
                  <c:v>775.24</c:v>
                </c:pt>
                <c:pt idx="55">
                  <c:v>780.27</c:v>
                </c:pt>
                <c:pt idx="56">
                  <c:v>779.08</c:v>
                </c:pt>
                <c:pt idx="57">
                  <c:v>772.2</c:v>
                </c:pt>
                <c:pt idx="58">
                  <c:v>774.21</c:v>
                </c:pt>
                <c:pt idx="59">
                  <c:v>782.82</c:v>
                </c:pt>
                <c:pt idx="60">
                  <c:v>774.76</c:v>
                </c:pt>
                <c:pt idx="61">
                  <c:v>764.66</c:v>
                </c:pt>
                <c:pt idx="62">
                  <c:v>751.54</c:v>
                </c:pt>
                <c:pt idx="63">
                  <c:v>757.61</c:v>
                </c:pt>
                <c:pt idx="64">
                  <c:v>757.51</c:v>
                </c:pt>
                <c:pt idx="65">
                  <c:v>757.81</c:v>
                </c:pt>
                <c:pt idx="66">
                  <c:v>752.94</c:v>
                </c:pt>
                <c:pt idx="67">
                  <c:v>755.47</c:v>
                </c:pt>
                <c:pt idx="68">
                  <c:v>748.87</c:v>
                </c:pt>
                <c:pt idx="69">
                  <c:v>748.9</c:v>
                </c:pt>
                <c:pt idx="70">
                  <c:v>757.7</c:v>
                </c:pt>
                <c:pt idx="71">
                  <c:v>756.76</c:v>
                </c:pt>
                <c:pt idx="72">
                  <c:v>764.44</c:v>
                </c:pt>
                <c:pt idx="73">
                  <c:v>763.63</c:v>
                </c:pt>
                <c:pt idx="74">
                  <c:v>765.04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754-4916-9642-7CCC28B8E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0293664"/>
        <c:axId val="320292880"/>
      </c:lineChart>
      <c:catAx>
        <c:axId val="320293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Rok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0292880"/>
        <c:crosses val="autoZero"/>
        <c:auto val="1"/>
        <c:lblAlgn val="ctr"/>
        <c:lblOffset val="100"/>
        <c:noMultiLvlLbl val="0"/>
      </c:catAx>
      <c:valAx>
        <c:axId val="320292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Opad [mm]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029366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Uwilgocenie</a:t>
            </a:r>
            <a:r>
              <a:rPr lang="pl-PL"/>
              <a:t> terenu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trendline>
            <c:spPr>
              <a:ln w="19050" cap="rnd">
                <a:solidFill>
                  <a:srgbClr val="00206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Arkusz1!$A$16:$A$34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xVal>
          <c:yVal>
            <c:numRef>
              <c:f>Arkusz1!$C$16:$C$34</c:f>
              <c:numCache>
                <c:formatCode>General</c:formatCode>
                <c:ptCount val="19"/>
                <c:pt idx="0">
                  <c:v>0.96</c:v>
                </c:pt>
                <c:pt idx="1">
                  <c:v>1.51</c:v>
                </c:pt>
                <c:pt idx="2">
                  <c:v>-0.64</c:v>
                </c:pt>
                <c:pt idx="3">
                  <c:v>-1.93</c:v>
                </c:pt>
                <c:pt idx="4">
                  <c:v>-0.38</c:v>
                </c:pt>
                <c:pt idx="5">
                  <c:v>-1.93</c:v>
                </c:pt>
                <c:pt idx="6">
                  <c:v>-0.37</c:v>
                </c:pt>
                <c:pt idx="7">
                  <c:v>-0.1</c:v>
                </c:pt>
                <c:pt idx="8">
                  <c:v>0.17</c:v>
                </c:pt>
                <c:pt idx="9">
                  <c:v>1.17</c:v>
                </c:pt>
                <c:pt idx="10">
                  <c:v>1.07</c:v>
                </c:pt>
                <c:pt idx="11">
                  <c:v>-0.28999999999999998</c:v>
                </c:pt>
                <c:pt idx="12">
                  <c:v>0.37</c:v>
                </c:pt>
                <c:pt idx="13">
                  <c:v>0.79</c:v>
                </c:pt>
                <c:pt idx="14">
                  <c:v>-0.79</c:v>
                </c:pt>
                <c:pt idx="15">
                  <c:v>0.42</c:v>
                </c:pt>
                <c:pt idx="16">
                  <c:v>-0.42</c:v>
                </c:pt>
                <c:pt idx="17">
                  <c:v>-0.74</c:v>
                </c:pt>
                <c:pt idx="18">
                  <c:v>-0.91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487-4773-B3DD-052FF9E95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0295232"/>
        <c:axId val="320291312"/>
      </c:scatterChart>
      <c:valAx>
        <c:axId val="320295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Rok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0291312"/>
        <c:crosses val="autoZero"/>
        <c:crossBetween val="midCat"/>
      </c:valAx>
      <c:valAx>
        <c:axId val="32029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SPI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02952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/>
              <a:t>Liczba dni bez opadu z temperaturą</a:t>
            </a:r>
            <a:r>
              <a:rPr lang="pl-PL" sz="1200" baseline="0"/>
              <a:t> maksymalną &gt;25</a:t>
            </a:r>
            <a:r>
              <a:rPr lang="pl-PL" sz="1200" baseline="0">
                <a:sym typeface="Symbol" panose="05050102010706020507" pitchFamily="18" charset="2"/>
              </a:rPr>
              <a:t>C</a:t>
            </a:r>
            <a:endParaRPr lang="pl-PL" sz="12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trendline>
            <c:spPr>
              <a:ln w="19050" cap="rnd">
                <a:solidFill>
                  <a:srgbClr val="002060"/>
                </a:solidFill>
                <a:prstDash val="sysDot"/>
              </a:ln>
              <a:effectLst/>
            </c:spPr>
            <c:trendlineType val="linear"/>
            <c:forward val="11"/>
            <c:dispRSqr val="0"/>
            <c:dispEq val="0"/>
          </c:trendline>
          <c:xVal>
            <c:numRef>
              <c:f>Susza!$A$40:$A$73</c:f>
              <c:numCache>
                <c:formatCode>General</c:formatCode>
                <c:ptCount val="34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</c:numCache>
            </c:numRef>
          </c:xVal>
          <c:yVal>
            <c:numRef>
              <c:f>Susza!$B$40:$B$73</c:f>
              <c:numCache>
                <c:formatCode>General</c:formatCode>
                <c:ptCount val="34"/>
                <c:pt idx="0">
                  <c:v>22</c:v>
                </c:pt>
                <c:pt idx="1">
                  <c:v>17</c:v>
                </c:pt>
                <c:pt idx="2">
                  <c:v>24</c:v>
                </c:pt>
                <c:pt idx="3">
                  <c:v>20</c:v>
                </c:pt>
                <c:pt idx="4">
                  <c:v>14</c:v>
                </c:pt>
                <c:pt idx="5">
                  <c:v>20</c:v>
                </c:pt>
                <c:pt idx="6">
                  <c:v>38</c:v>
                </c:pt>
                <c:pt idx="7">
                  <c:v>13</c:v>
                </c:pt>
                <c:pt idx="8">
                  <c:v>36</c:v>
                </c:pt>
                <c:pt idx="9">
                  <c:v>37</c:v>
                </c:pt>
                <c:pt idx="10">
                  <c:v>22</c:v>
                </c:pt>
                <c:pt idx="11">
                  <c:v>23</c:v>
                </c:pt>
                <c:pt idx="12">
                  <c:v>22</c:v>
                </c:pt>
                <c:pt idx="13">
                  <c:v>22</c:v>
                </c:pt>
                <c:pt idx="14">
                  <c:v>31</c:v>
                </c:pt>
                <c:pt idx="15">
                  <c:v>22</c:v>
                </c:pt>
                <c:pt idx="16">
                  <c:v>45</c:v>
                </c:pt>
                <c:pt idx="17">
                  <c:v>34</c:v>
                </c:pt>
                <c:pt idx="18">
                  <c:v>15</c:v>
                </c:pt>
                <c:pt idx="19">
                  <c:v>37</c:v>
                </c:pt>
                <c:pt idx="20">
                  <c:v>34</c:v>
                </c:pt>
                <c:pt idx="21">
                  <c:v>34</c:v>
                </c:pt>
                <c:pt idx="22">
                  <c:v>33</c:v>
                </c:pt>
                <c:pt idx="23">
                  <c:v>22</c:v>
                </c:pt>
                <c:pt idx="24">
                  <c:v>37</c:v>
                </c:pt>
                <c:pt idx="25">
                  <c:v>31</c:v>
                </c:pt>
                <c:pt idx="26">
                  <c:v>45</c:v>
                </c:pt>
                <c:pt idx="27">
                  <c:v>41</c:v>
                </c:pt>
                <c:pt idx="28">
                  <c:v>37</c:v>
                </c:pt>
                <c:pt idx="29">
                  <c:v>41</c:v>
                </c:pt>
                <c:pt idx="30">
                  <c:v>37</c:v>
                </c:pt>
                <c:pt idx="31">
                  <c:v>24</c:v>
                </c:pt>
                <c:pt idx="32">
                  <c:v>53</c:v>
                </c:pt>
                <c:pt idx="33">
                  <c:v>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D8E-4774-A5CB-EAA0F5DBD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2389864"/>
        <c:axId val="462390256"/>
      </c:scatterChart>
      <c:valAx>
        <c:axId val="462389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Rok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62390256"/>
        <c:crosses val="autoZero"/>
        <c:crossBetween val="midCat"/>
      </c:valAx>
      <c:valAx>
        <c:axId val="46239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Liczba dni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623898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/>
              <a:t>Liczba dni z średnią dobową prędkością</a:t>
            </a:r>
            <a:r>
              <a:rPr lang="pl-PL" sz="1200" baseline="0"/>
              <a:t> wiatru </a:t>
            </a:r>
            <a:r>
              <a:rPr lang="pl-PL" sz="1200"/>
              <a:t>&lt; 2 m/s oraz zachmórzeniem</a:t>
            </a:r>
            <a:r>
              <a:rPr lang="pl-PL" sz="1200" baseline="0"/>
              <a:t> &lt; 3 stopni, </a:t>
            </a:r>
            <a:r>
              <a:rPr lang="pl-PL" sz="1200"/>
              <a:t>w latach 1986-2013 - Stalowa Wola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'Wiatr I ZACHMURZENIE'!$B$178</c:f>
              <c:strCache>
                <c:ptCount val="1"/>
                <c:pt idx="0">
                  <c:v>Liczba dni z śr. dobową prędkością wiatru &lt; 2 m/s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trendline>
            <c:spPr>
              <a:ln w="19050" cap="rnd">
                <a:solidFill>
                  <a:srgbClr val="002060"/>
                </a:solidFill>
                <a:prstDash val="sysDot"/>
              </a:ln>
              <a:effectLst/>
            </c:spPr>
            <c:trendlineType val="linear"/>
            <c:forward val="11"/>
            <c:dispRSqr val="0"/>
            <c:dispEq val="0"/>
          </c:trendline>
          <c:xVal>
            <c:numRef>
              <c:f>'Wiatr I ZACHMURZENIE'!$A$179:$A$206</c:f>
              <c:numCache>
                <c:formatCode>General</c:formatCode>
                <c:ptCount val="2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</c:numCache>
            </c:numRef>
          </c:xVal>
          <c:yVal>
            <c:numRef>
              <c:f>'Wiatr I ZACHMURZENIE'!$B$179:$B$206</c:f>
              <c:numCache>
                <c:formatCode>General</c:formatCode>
                <c:ptCount val="28"/>
                <c:pt idx="0">
                  <c:v>14</c:v>
                </c:pt>
                <c:pt idx="1">
                  <c:v>9</c:v>
                </c:pt>
                <c:pt idx="2">
                  <c:v>25</c:v>
                </c:pt>
                <c:pt idx="3">
                  <c:v>52</c:v>
                </c:pt>
                <c:pt idx="4">
                  <c:v>19</c:v>
                </c:pt>
                <c:pt idx="5">
                  <c:v>30</c:v>
                </c:pt>
                <c:pt idx="6">
                  <c:v>21</c:v>
                </c:pt>
                <c:pt idx="7">
                  <c:v>32</c:v>
                </c:pt>
                <c:pt idx="8">
                  <c:v>37</c:v>
                </c:pt>
                <c:pt idx="9">
                  <c:v>50</c:v>
                </c:pt>
                <c:pt idx="10">
                  <c:v>55</c:v>
                </c:pt>
                <c:pt idx="11">
                  <c:v>61</c:v>
                </c:pt>
                <c:pt idx="12">
                  <c:v>41</c:v>
                </c:pt>
                <c:pt idx="13">
                  <c:v>46</c:v>
                </c:pt>
                <c:pt idx="14">
                  <c:v>46</c:v>
                </c:pt>
                <c:pt idx="15">
                  <c:v>51</c:v>
                </c:pt>
                <c:pt idx="16">
                  <c:v>69</c:v>
                </c:pt>
                <c:pt idx="17">
                  <c:v>91</c:v>
                </c:pt>
                <c:pt idx="18">
                  <c:v>21</c:v>
                </c:pt>
                <c:pt idx="19">
                  <c:v>26</c:v>
                </c:pt>
                <c:pt idx="20">
                  <c:v>33</c:v>
                </c:pt>
                <c:pt idx="21">
                  <c:v>18</c:v>
                </c:pt>
                <c:pt idx="22">
                  <c:v>29</c:v>
                </c:pt>
                <c:pt idx="23">
                  <c:v>30</c:v>
                </c:pt>
                <c:pt idx="24">
                  <c:v>44</c:v>
                </c:pt>
                <c:pt idx="25">
                  <c:v>26</c:v>
                </c:pt>
                <c:pt idx="26">
                  <c:v>45</c:v>
                </c:pt>
                <c:pt idx="27">
                  <c:v>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4C4-4AD1-90B1-7D90FC721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0296408"/>
        <c:axId val="320297976"/>
      </c:scatterChart>
      <c:valAx>
        <c:axId val="320296408"/>
        <c:scaling>
          <c:orientation val="minMax"/>
          <c:min val="198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Rok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0297976"/>
        <c:crosses val="autoZero"/>
        <c:crossBetween val="midCat"/>
      </c:valAx>
      <c:valAx>
        <c:axId val="320297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Liczba dni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02964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/>
              <a:t>Liczba dni z prędkością wiatru &gt;5 [m/s] w latach 1986-2013</a:t>
            </a:r>
            <a:r>
              <a:rPr lang="pl-PL" sz="1200" baseline="0"/>
              <a:t> - Stalowa Wola</a:t>
            </a:r>
            <a:endParaRPr lang="pl-PL" sz="12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'Wiatr I ZACHMURZENIE'!$F$3</c:f>
              <c:strCache>
                <c:ptCount val="1"/>
                <c:pt idx="0">
                  <c:v>Suma z Liczba dni z prędkością wiatru &gt;5 [m/s]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trendline>
            <c:spPr>
              <a:ln w="19050" cap="rnd">
                <a:solidFill>
                  <a:srgbClr val="00206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'Wiatr I ZACHMURZENIE'!$A$4:$A$31</c:f>
              <c:numCache>
                <c:formatCode>General</c:formatCode>
                <c:ptCount val="2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</c:numCache>
            </c:numRef>
          </c:xVal>
          <c:yVal>
            <c:numRef>
              <c:f>'Wiatr I ZACHMURZENIE'!$F$4:$F$31</c:f>
              <c:numCache>
                <c:formatCode>General</c:formatCode>
                <c:ptCount val="28"/>
                <c:pt idx="0">
                  <c:v>87</c:v>
                </c:pt>
                <c:pt idx="1">
                  <c:v>120</c:v>
                </c:pt>
                <c:pt idx="2">
                  <c:v>64</c:v>
                </c:pt>
                <c:pt idx="3">
                  <c:v>61</c:v>
                </c:pt>
                <c:pt idx="4">
                  <c:v>73</c:v>
                </c:pt>
                <c:pt idx="5">
                  <c:v>81</c:v>
                </c:pt>
                <c:pt idx="6">
                  <c:v>74</c:v>
                </c:pt>
                <c:pt idx="7">
                  <c:v>61</c:v>
                </c:pt>
                <c:pt idx="8">
                  <c:v>61</c:v>
                </c:pt>
                <c:pt idx="9">
                  <c:v>54</c:v>
                </c:pt>
                <c:pt idx="10">
                  <c:v>29</c:v>
                </c:pt>
                <c:pt idx="11">
                  <c:v>59</c:v>
                </c:pt>
                <c:pt idx="12">
                  <c:v>64</c:v>
                </c:pt>
                <c:pt idx="13">
                  <c:v>48</c:v>
                </c:pt>
                <c:pt idx="14">
                  <c:v>43</c:v>
                </c:pt>
                <c:pt idx="15">
                  <c:v>31</c:v>
                </c:pt>
                <c:pt idx="16">
                  <c:v>32</c:v>
                </c:pt>
                <c:pt idx="17">
                  <c:v>17</c:v>
                </c:pt>
                <c:pt idx="18">
                  <c:v>31</c:v>
                </c:pt>
                <c:pt idx="19">
                  <c:v>42</c:v>
                </c:pt>
                <c:pt idx="20">
                  <c:v>16</c:v>
                </c:pt>
                <c:pt idx="21">
                  <c:v>37</c:v>
                </c:pt>
                <c:pt idx="22">
                  <c:v>41</c:v>
                </c:pt>
                <c:pt idx="23">
                  <c:v>21</c:v>
                </c:pt>
                <c:pt idx="24">
                  <c:v>22</c:v>
                </c:pt>
                <c:pt idx="25">
                  <c:v>26</c:v>
                </c:pt>
                <c:pt idx="26">
                  <c:v>29</c:v>
                </c:pt>
                <c:pt idx="27">
                  <c:v>22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489-40A4-ACC3-8F48DF1CF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0294448"/>
        <c:axId val="320291704"/>
      </c:scatterChart>
      <c:valAx>
        <c:axId val="320294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Rok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0291704"/>
        <c:crosses val="autoZero"/>
        <c:crossBetween val="midCat"/>
      </c:valAx>
      <c:valAx>
        <c:axId val="32029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Liczba dni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02944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D4778-FDD6-48B0-A17B-590564C764A2}" type="datetimeFigureOut">
              <a:rPr lang="pl-PL" smtClean="0"/>
              <a:t>2021-03-24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80A6A-D17E-461E-BDF5-3A18F5E53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102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3382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242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133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0689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435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856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55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347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5938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2585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682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1658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9941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3351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3483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3901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1269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46755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73987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36800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1934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7469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505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897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0583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127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2942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2691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80A6A-D17E-461E-BDF5-3A18F5E534A7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43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D:\hue\Atmoterm\prezentacja\slajdy\1\bg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405" y="0"/>
            <a:ext cx="9432925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47664" y="1628800"/>
            <a:ext cx="6192688" cy="1470025"/>
          </a:xfrm>
          <a:prstGeom prst="rect">
            <a:avLst/>
          </a:prstGeom>
        </p:spPr>
        <p:txBody>
          <a:bodyPr/>
          <a:lstStyle>
            <a:lvl1pPr algn="l">
              <a:defRPr sz="3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Tytuł prezentacji, który może być dłuższy.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547664" y="3212976"/>
            <a:ext cx="6192688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rgbClr val="65C5C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dodać podtytuł wzorca</a:t>
            </a:r>
          </a:p>
        </p:txBody>
      </p:sp>
      <p:pic>
        <p:nvPicPr>
          <p:cNvPr id="15" name="Picture 4" descr="D:\hue\Atmoterm\prezentacja\slajdy\1\sto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149080"/>
            <a:ext cx="2520280" cy="762594"/>
          </a:xfrm>
          <a:prstGeom prst="rect">
            <a:avLst/>
          </a:prstGeom>
          <a:noFill/>
        </p:spPr>
      </p:pic>
      <p:sp>
        <p:nvSpPr>
          <p:cNvPr id="7" name="Podtytuł 2"/>
          <p:cNvSpPr txBox="1">
            <a:spLocks/>
          </p:cNvSpPr>
          <p:nvPr userDrawn="1"/>
        </p:nvSpPr>
        <p:spPr>
          <a:xfrm>
            <a:off x="4211960" y="5085184"/>
            <a:ext cx="6192688" cy="17728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rgbClr val="65C5C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pl-PL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46856" y="332656"/>
            <a:ext cx="8229600" cy="850106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65C5C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Nagłówek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FFA000"/>
              </a:buClr>
              <a:buFont typeface="Calibri" pitchFamily="34" charset="0"/>
              <a:buChar char="•"/>
              <a:defRPr>
                <a:solidFill>
                  <a:srgbClr val="808080"/>
                </a:solidFill>
              </a:defRPr>
            </a:lvl1pPr>
            <a:lvl2pPr>
              <a:buClr>
                <a:srgbClr val="FFA000"/>
              </a:buClr>
              <a:defRPr>
                <a:solidFill>
                  <a:srgbClr val="808080"/>
                </a:solidFill>
              </a:defRPr>
            </a:lvl2pPr>
            <a:lvl3pPr>
              <a:buClr>
                <a:srgbClr val="FFA000"/>
              </a:buClr>
              <a:defRPr>
                <a:solidFill>
                  <a:srgbClr val="808080"/>
                </a:solidFill>
              </a:defRPr>
            </a:lvl3pPr>
            <a:lvl4pPr>
              <a:buClr>
                <a:srgbClr val="FFA000"/>
              </a:buClr>
              <a:defRPr>
                <a:solidFill>
                  <a:srgbClr val="808080"/>
                </a:solidFill>
              </a:defRPr>
            </a:lvl4pPr>
            <a:lvl5pPr>
              <a:buClr>
                <a:srgbClr val="FFA000"/>
              </a:buClr>
              <a:defRPr>
                <a:solidFill>
                  <a:srgbClr val="808080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hue\Atmoterm\prezentacja\slajdy\2\bg.pn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0" y="0"/>
            <a:ext cx="9209454" cy="6237312"/>
          </a:xfrm>
          <a:prstGeom prst="rect">
            <a:avLst/>
          </a:prstGeom>
        </p:spPr>
      </p:pic>
      <p:pic>
        <p:nvPicPr>
          <p:cNvPr id="14" name="Picture 3" descr="D:\hue\Atmoterm\prezentacja\slajdy\2\footer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36512" y="6093296"/>
            <a:ext cx="9252520" cy="792088"/>
          </a:xfrm>
          <a:prstGeom prst="rect">
            <a:avLst/>
          </a:prstGeom>
          <a:noFill/>
        </p:spPr>
      </p:pic>
      <p:pic>
        <p:nvPicPr>
          <p:cNvPr id="15" name="Picture 5" descr="D:\hue\Atmoterm\prezentacja\slajdy\2\logo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099369"/>
            <a:ext cx="3707904" cy="75862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ko/%EA%B0%80%EB%AD%84-%EB%A7%88%EB%A5%B8-%EC%A7%84%ED%9D%99-%EB%85%B9%EC%83%89-%EC%8B%9D%EB%AC%BC-%EA%B8%88%EC%9D%B4-%EB%A7%88%EB%A5%B8-%EB%95%85-%EC%98%A8%EB%82%9C%ED%99%94-%EB%B0%94%EB%8B%A5-2995536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tomlight/34997871125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47664" y="1340768"/>
            <a:ext cx="6192688" cy="1758057"/>
          </a:xfrm>
        </p:spPr>
        <p:txBody>
          <a:bodyPr/>
          <a:lstStyle/>
          <a:p>
            <a:pPr algn="ctr"/>
            <a:r>
              <a:rPr lang="pl-PL" dirty="0"/>
              <a:t>Plan adaptacji do zmian klimatu dla Miasta Stalowa Wola do roku 2030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547664" y="4202504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Autor prezentacji:</a:t>
            </a:r>
          </a:p>
          <a:p>
            <a:r>
              <a:rPr lang="pl-PL" sz="1400" dirty="0">
                <a:solidFill>
                  <a:schemeClr val="bg1"/>
                </a:solidFill>
              </a:rPr>
              <a:t>Katarzyna Kusz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5D275D5-E70C-43E5-AD7A-9F53EC4E0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332656"/>
            <a:ext cx="8229600" cy="648072"/>
          </a:xfrm>
        </p:spPr>
        <p:txBody>
          <a:bodyPr/>
          <a:lstStyle/>
          <a:p>
            <a:r>
              <a:rPr lang="pl-PL" dirty="0"/>
              <a:t>Temperatura powietrza - fale upałów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88CBFF8-7D8A-4753-B920-B51157663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488" y="980728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Zagrożenie falami upałów w Stalowej Woli wyznaczono na podstawie dwóch wskaźników:</a:t>
            </a:r>
          </a:p>
          <a:p>
            <a:r>
              <a:rPr lang="pl-PL" dirty="0"/>
              <a:t>Liczby dni upalnych – dni z temperaturą maksymalną powietrza powyżej </a:t>
            </a:r>
            <a:r>
              <a:rPr lang="pl-PL" dirty="0" err="1"/>
              <a:t>30°C</a:t>
            </a:r>
            <a:endParaRPr lang="pl-PL" dirty="0"/>
          </a:p>
          <a:p>
            <a:r>
              <a:rPr lang="pl-PL" dirty="0"/>
              <a:t>Liczby fal upałów – ciąg co najmniej 3 dni z temperaturą maksymalną powietrza powyżej </a:t>
            </a:r>
            <a:r>
              <a:rPr lang="pl-PL" dirty="0" err="1"/>
              <a:t>30°C</a:t>
            </a:r>
            <a:r>
              <a:rPr lang="pl-PL" dirty="0"/>
              <a:t> w każdym dniu</a:t>
            </a:r>
          </a:p>
        </p:txBody>
      </p:sp>
    </p:spTree>
    <p:extLst>
      <p:ext uri="{BB962C8B-B14F-4D97-AF65-F5344CB8AC3E}">
        <p14:creationId xmlns:p14="http://schemas.microsoft.com/office/powerpoint/2010/main" val="3883800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91F378E-61A7-413D-A9FB-2F7A222CF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Temperatura powietrza - fale upałów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7A4D90F9-C8CD-4854-8DC8-DA0C468133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541501"/>
              </p:ext>
            </p:extLst>
          </p:nvPr>
        </p:nvGraphicFramePr>
        <p:xfrm>
          <a:off x="467544" y="116601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9146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4557F8F-045C-45AD-BA4B-D4BC443FF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Temperatura powietrza - fale upałów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998BAFCA-579B-4988-B496-3769B75F81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45193"/>
              </p:ext>
            </p:extLst>
          </p:nvPr>
        </p:nvGraphicFramePr>
        <p:xfrm>
          <a:off x="446856" y="1254125"/>
          <a:ext cx="8229600" cy="434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8654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5116EF1-DDE4-4967-9F0C-57E692677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Opady atmosferyczne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7497BA9-894F-4540-BB0B-615B8985C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60040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Zagrożenia związane z występowaniem opadu, opisane zostały następującymi wskaźnikami:</a:t>
            </a:r>
          </a:p>
          <a:p>
            <a:r>
              <a:rPr lang="pl-PL" dirty="0"/>
              <a:t>Suma roczna opadu</a:t>
            </a:r>
          </a:p>
          <a:p>
            <a:r>
              <a:rPr lang="pl-PL" dirty="0"/>
              <a:t>Opad ekstremalny</a:t>
            </a:r>
          </a:p>
          <a:p>
            <a:r>
              <a:rPr lang="pl-PL" dirty="0"/>
              <a:t>Opady śniegu</a:t>
            </a:r>
          </a:p>
        </p:txBody>
      </p:sp>
    </p:spTree>
    <p:extLst>
      <p:ext uri="{BB962C8B-B14F-4D97-AF65-F5344CB8AC3E}">
        <p14:creationId xmlns:p14="http://schemas.microsoft.com/office/powerpoint/2010/main" val="3028238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2FC507A-16BC-4566-8CFE-9FD7822EC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332656"/>
            <a:ext cx="8229600" cy="1080120"/>
          </a:xfrm>
        </p:spPr>
        <p:txBody>
          <a:bodyPr/>
          <a:lstStyle/>
          <a:p>
            <a:r>
              <a:rPr lang="pl-PL" dirty="0"/>
              <a:t>Opady atmosferyczne – suma roczna opadu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63AB1F7F-3837-4235-8F47-2473DC2B50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988965"/>
              </p:ext>
            </p:extLst>
          </p:nvPr>
        </p:nvGraphicFramePr>
        <p:xfrm>
          <a:off x="457200" y="1600200"/>
          <a:ext cx="8229600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0105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13AFC53-3556-4A00-986F-F25051140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332656"/>
            <a:ext cx="8229600" cy="1080120"/>
          </a:xfrm>
        </p:spPr>
        <p:txBody>
          <a:bodyPr/>
          <a:lstStyle/>
          <a:p>
            <a:r>
              <a:rPr lang="pl-PL" dirty="0"/>
              <a:t>Opady atmosferyczne – suma roczna opadu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3842C902-7ABC-4ABC-8F49-AE5FB460E6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3047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697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AC280A1-D0A0-4DEA-BB28-807DD3EBC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Susza</a:t>
            </a:r>
          </a:p>
        </p:txBody>
      </p:sp>
      <p:pic>
        <p:nvPicPr>
          <p:cNvPr id="7" name="Obraz 6" descr="Obraz zawierający podłoże, cegła, zewnętrzne, kamień&#10;&#10;Opis wygenerowany automatycznie">
            <a:extLst>
              <a:ext uri="{FF2B5EF4-FFF2-40B4-BE49-F238E27FC236}">
                <a16:creationId xmlns:a16="http://schemas.microsoft.com/office/drawing/2014/main" xmlns="" id="{7605172B-F9A5-4CCA-A115-4FED00CB6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1115616" y="958416"/>
            <a:ext cx="6588224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25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926711F-2D6A-4CB7-8E5F-A39BC420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Susza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6B15725-54C9-4F48-B8B6-DB4277237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9248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Zagrożenia związane z występowaniem zjawiska suszy w Stalowej Woli, opisane zostały następującymi wskaźnikami:</a:t>
            </a:r>
          </a:p>
          <a:p>
            <a:r>
              <a:rPr lang="pl-PL" dirty="0"/>
              <a:t>Wskaźnikiem standaryzowanego opadu (</a:t>
            </a:r>
            <a:r>
              <a:rPr lang="pl-PL" dirty="0" err="1"/>
              <a:t>SPI</a:t>
            </a:r>
            <a:r>
              <a:rPr lang="pl-PL" dirty="0"/>
              <a:t>)</a:t>
            </a:r>
          </a:p>
          <a:p>
            <a:r>
              <a:rPr lang="pl-PL" dirty="0"/>
              <a:t>Okresy bezopadowe z wysoką temperaturą</a:t>
            </a:r>
          </a:p>
        </p:txBody>
      </p:sp>
    </p:spTree>
    <p:extLst>
      <p:ext uri="{BB962C8B-B14F-4D97-AF65-F5344CB8AC3E}">
        <p14:creationId xmlns:p14="http://schemas.microsoft.com/office/powerpoint/2010/main" val="56684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FA4548-1654-4268-8B10-B6560F6B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Susza - </a:t>
            </a:r>
            <a:r>
              <a:rPr lang="pl-PL" dirty="0" err="1"/>
              <a:t>SPI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5F9ECD9-34DF-48F3-A051-401BA7715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952527"/>
            <a:ext cx="8003232" cy="2404864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Wskaźnik </a:t>
            </a:r>
            <a:r>
              <a:rPr lang="pl-PL" dirty="0" err="1"/>
              <a:t>SPI</a:t>
            </a:r>
            <a:r>
              <a:rPr lang="pl-PL" dirty="0"/>
              <a:t> jest pierwszym ogniwem oceny warunków uwilgotnienia dla danego obszaru. Interpretację uzyskanych wyników przeprowadzono zgodnie ze skalą </a:t>
            </a:r>
            <a:r>
              <a:rPr lang="pl-PL" dirty="0" err="1"/>
              <a:t>SPI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2512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DD5DB71-6A7F-4108-81EE-286B0EAC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Susza - </a:t>
            </a:r>
            <a:r>
              <a:rPr lang="pl-PL" dirty="0" err="1"/>
              <a:t>SPI</a:t>
            </a:r>
            <a:endParaRPr lang="pl-PL" dirty="0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xmlns="" id="{05C9A989-D984-42A0-9EB9-D729B967C7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005337"/>
              </p:ext>
            </p:extLst>
          </p:nvPr>
        </p:nvGraphicFramePr>
        <p:xfrm>
          <a:off x="457200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246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26458B7-4BFF-4E4C-88BF-1F113DAA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595539B-3974-44E1-B1D0-195538F2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04" y="757709"/>
            <a:ext cx="7787208" cy="460647"/>
          </a:xfrm>
        </p:spPr>
        <p:txBody>
          <a:bodyPr/>
          <a:lstStyle/>
          <a:p>
            <a:pPr marL="0" indent="0" algn="ctr">
              <a:buNone/>
            </a:pPr>
            <a:r>
              <a:rPr lang="pl-PL" b="1" i="0" dirty="0">
                <a:effectLst/>
                <a:latin typeface="Open Sans" panose="020B0606030504020204" pitchFamily="34" charset="0"/>
              </a:rPr>
              <a:t>Zmiany klimatu</a:t>
            </a:r>
            <a:endParaRPr lang="pl-PL" dirty="0"/>
          </a:p>
        </p:txBody>
      </p:sp>
      <p:pic>
        <p:nvPicPr>
          <p:cNvPr id="8" name="Obraz 7" descr="Obraz zawierający trawa, niebo, zewnętrzne, zachmurzenie&#10;&#10;Opis wygenerowany automatycznie">
            <a:extLst>
              <a:ext uri="{FF2B5EF4-FFF2-40B4-BE49-F238E27FC236}">
                <a16:creationId xmlns:a16="http://schemas.microsoft.com/office/drawing/2014/main" xmlns="" id="{A6107F03-7E16-4688-AE61-8C69F4DB85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1259632" y="1346535"/>
            <a:ext cx="6251953" cy="417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101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0E61949-2054-47BF-BA18-57CBA1110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332656"/>
            <a:ext cx="8229600" cy="1267544"/>
          </a:xfrm>
        </p:spPr>
        <p:txBody>
          <a:bodyPr/>
          <a:lstStyle/>
          <a:p>
            <a:r>
              <a:rPr lang="pl-PL" dirty="0"/>
              <a:t>Susza – dni bezopadowe z wysoką temperaturą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D4D65B48-6B60-48B0-8064-F53724B4BE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721001"/>
              </p:ext>
            </p:extLst>
          </p:nvPr>
        </p:nvGraphicFramePr>
        <p:xfrm>
          <a:off x="457200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2996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C40462D-3ACA-4597-9F41-6C8DAA461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Miejska Wyspa Ciepła (</a:t>
            </a:r>
            <a:r>
              <a:rPr lang="pl-PL" dirty="0" err="1"/>
              <a:t>MWC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99954D1-8F3E-4909-B6F4-354724A06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Największa intensywność występowania zjawiska </a:t>
            </a:r>
            <a:r>
              <a:rPr lang="pl-PL" dirty="0" err="1"/>
              <a:t>MWC</a:t>
            </a:r>
            <a:r>
              <a:rPr lang="pl-PL" dirty="0"/>
              <a:t>, występuje w warunkach małego zachmurzenia (poniżej 3/8 stopnia) i małej prędkości wiatru (poniżej 2 m/s). </a:t>
            </a:r>
          </a:p>
          <a:p>
            <a:pPr marL="0" indent="0" algn="ctr">
              <a:buNone/>
            </a:pPr>
            <a:r>
              <a:rPr lang="pl-PL" dirty="0"/>
              <a:t>Przy prędkości wiatru powyżej 5 m/s, zjawisko </a:t>
            </a:r>
            <a:r>
              <a:rPr lang="pl-PL" dirty="0" err="1"/>
              <a:t>MWC</a:t>
            </a:r>
            <a:r>
              <a:rPr lang="pl-PL" dirty="0"/>
              <a:t> zanika lub ulega zdecydowanej redukcji, bez względu na stopień zachmurzenia.</a:t>
            </a:r>
          </a:p>
        </p:txBody>
      </p:sp>
    </p:spTree>
    <p:extLst>
      <p:ext uri="{BB962C8B-B14F-4D97-AF65-F5344CB8AC3E}">
        <p14:creationId xmlns:p14="http://schemas.microsoft.com/office/powerpoint/2010/main" val="3153576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7173AF7-8D98-44F0-9316-C1D7FFD62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Miejska Wyspa Ciepła (</a:t>
            </a:r>
            <a:r>
              <a:rPr lang="pl-PL" dirty="0" err="1"/>
              <a:t>MWC</a:t>
            </a:r>
            <a:r>
              <a:rPr lang="pl-PL" dirty="0"/>
              <a:t>)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AF5937D1-4899-4D0C-BFE8-A4DD7CDBA2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340191"/>
              </p:ext>
            </p:extLst>
          </p:nvPr>
        </p:nvGraphicFramePr>
        <p:xfrm>
          <a:off x="457200" y="118276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29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7544493-0451-4344-BC8E-32F10E745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Miejska Wyspa Ciepła (</a:t>
            </a:r>
            <a:r>
              <a:rPr lang="pl-PL" dirty="0" err="1"/>
              <a:t>MWC</a:t>
            </a:r>
            <a:r>
              <a:rPr lang="pl-PL" dirty="0"/>
              <a:t>)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276240AF-E9BB-433B-B524-61B7FD32C0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603409"/>
              </p:ext>
            </p:extLst>
          </p:nvPr>
        </p:nvGraphicFramePr>
        <p:xfrm>
          <a:off x="457200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6963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9ADCD9A-8D1B-4214-946E-8109EB806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332656"/>
            <a:ext cx="8229600" cy="1080120"/>
          </a:xfrm>
        </p:spPr>
        <p:txBody>
          <a:bodyPr/>
          <a:lstStyle/>
          <a:p>
            <a:r>
              <a:rPr lang="pl-PL" dirty="0"/>
              <a:t>Ocena podatności poszczególnych sektorów Miasta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xmlns="" id="{9C3EF6E1-EA97-420C-9467-9946EFB69EE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3608" y="1520788"/>
            <a:ext cx="734481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34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BFA2F5-4644-4D46-91CF-09A6EA9D0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Wrażliwość na zjawiska klimatyczne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9EE40ADA-02D0-4156-AC3F-A076543D04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460098"/>
              </p:ext>
            </p:extLst>
          </p:nvPr>
        </p:nvGraphicFramePr>
        <p:xfrm>
          <a:off x="446856" y="1340768"/>
          <a:ext cx="8229599" cy="3672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5547">
                  <a:extLst>
                    <a:ext uri="{9D8B030D-6E8A-4147-A177-3AD203B41FA5}">
                      <a16:colId xmlns:a16="http://schemas.microsoft.com/office/drawing/2014/main" xmlns="" val="2134893554"/>
                    </a:ext>
                  </a:extLst>
                </a:gridCol>
                <a:gridCol w="608473">
                  <a:extLst>
                    <a:ext uri="{9D8B030D-6E8A-4147-A177-3AD203B41FA5}">
                      <a16:colId xmlns:a16="http://schemas.microsoft.com/office/drawing/2014/main" xmlns="" val="3769685269"/>
                    </a:ext>
                  </a:extLst>
                </a:gridCol>
                <a:gridCol w="730168">
                  <a:extLst>
                    <a:ext uri="{9D8B030D-6E8A-4147-A177-3AD203B41FA5}">
                      <a16:colId xmlns:a16="http://schemas.microsoft.com/office/drawing/2014/main" xmlns="" val="2096022575"/>
                    </a:ext>
                  </a:extLst>
                </a:gridCol>
                <a:gridCol w="1216947">
                  <a:extLst>
                    <a:ext uri="{9D8B030D-6E8A-4147-A177-3AD203B41FA5}">
                      <a16:colId xmlns:a16="http://schemas.microsoft.com/office/drawing/2014/main" xmlns="" val="2483307042"/>
                    </a:ext>
                  </a:extLst>
                </a:gridCol>
                <a:gridCol w="988769">
                  <a:extLst>
                    <a:ext uri="{9D8B030D-6E8A-4147-A177-3AD203B41FA5}">
                      <a16:colId xmlns:a16="http://schemas.microsoft.com/office/drawing/2014/main" xmlns="" val="2707084171"/>
                    </a:ext>
                  </a:extLst>
                </a:gridCol>
                <a:gridCol w="486778">
                  <a:extLst>
                    <a:ext uri="{9D8B030D-6E8A-4147-A177-3AD203B41FA5}">
                      <a16:colId xmlns:a16="http://schemas.microsoft.com/office/drawing/2014/main" xmlns="" val="1106463601"/>
                    </a:ext>
                  </a:extLst>
                </a:gridCol>
                <a:gridCol w="593261">
                  <a:extLst>
                    <a:ext uri="{9D8B030D-6E8A-4147-A177-3AD203B41FA5}">
                      <a16:colId xmlns:a16="http://schemas.microsoft.com/office/drawing/2014/main" xmlns="" val="418814899"/>
                    </a:ext>
                  </a:extLst>
                </a:gridCol>
                <a:gridCol w="578049">
                  <a:extLst>
                    <a:ext uri="{9D8B030D-6E8A-4147-A177-3AD203B41FA5}">
                      <a16:colId xmlns:a16="http://schemas.microsoft.com/office/drawing/2014/main" xmlns="" val="1848448203"/>
                    </a:ext>
                  </a:extLst>
                </a:gridCol>
                <a:gridCol w="441143">
                  <a:extLst>
                    <a:ext uri="{9D8B030D-6E8A-4147-A177-3AD203B41FA5}">
                      <a16:colId xmlns:a16="http://schemas.microsoft.com/office/drawing/2014/main" xmlns="" val="1753855183"/>
                    </a:ext>
                  </a:extLst>
                </a:gridCol>
                <a:gridCol w="1110464">
                  <a:extLst>
                    <a:ext uri="{9D8B030D-6E8A-4147-A177-3AD203B41FA5}">
                      <a16:colId xmlns:a16="http://schemas.microsoft.com/office/drawing/2014/main" xmlns="" val="2937880016"/>
                    </a:ext>
                  </a:extLst>
                </a:gridCol>
              </a:tblGrid>
              <a:tr h="93079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Sektor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Silny wiatr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Ulewne deszcze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Niska temperatura w tym fale zimna, opady śniegu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Wysoka temperatura w tym fale upału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Susza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Powódź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 err="1">
                          <a:effectLst/>
                        </a:rPr>
                        <a:t>MWC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Suma „+”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Określenie klasy wrażliwości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6073102"/>
                  </a:ext>
                </a:extLst>
              </a:tr>
              <a:tr h="4569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Transport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-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-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12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 Niska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11124221"/>
                  </a:ext>
                </a:extLst>
              </a:tr>
              <a:tr h="4569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Gospodarka wodna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-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Wysoka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6598125"/>
                  </a:ext>
                </a:extLst>
              </a:tr>
              <a:tr h="4569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Tereny rekreacyjne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+++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-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Wysoka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2358770"/>
                  </a:ext>
                </a:extLst>
              </a:tr>
              <a:tr h="4569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Leśnictwo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++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++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++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+++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-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Średnia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103753"/>
                  </a:ext>
                </a:extLst>
              </a:tr>
              <a:tr h="4569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Zdrowie publiczne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++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19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Wysoka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63666494"/>
                  </a:ext>
                </a:extLst>
              </a:tr>
              <a:tr h="4569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Energetyka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+++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+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++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++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+++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+++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-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14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Średnia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7701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922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92BA736-0ECA-4683-87FD-E43F8818D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850106"/>
          </a:xfrm>
        </p:spPr>
        <p:txBody>
          <a:bodyPr/>
          <a:lstStyle/>
          <a:p>
            <a:r>
              <a:rPr lang="pl-PL" dirty="0"/>
              <a:t>Ocena potencjału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D5EF936F-3396-43F8-BADF-E46CC702B8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814786"/>
              </p:ext>
            </p:extLst>
          </p:nvPr>
        </p:nvGraphicFramePr>
        <p:xfrm>
          <a:off x="4860032" y="2060848"/>
          <a:ext cx="4176464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4077326133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4054878686"/>
                    </a:ext>
                  </a:extLst>
                </a:gridCol>
              </a:tblGrid>
              <a:tr h="261029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Sektor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Potencjał adaptacyjny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8988370"/>
                  </a:ext>
                </a:extLst>
              </a:tr>
              <a:tr h="261029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Tereny rekreacyjne 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Niski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17371920"/>
                  </a:ext>
                </a:extLst>
              </a:tr>
              <a:tr h="261029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Transport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Średni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5636754"/>
                  </a:ext>
                </a:extLst>
              </a:tr>
              <a:tr h="261029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Leśnictwo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Wysoki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5028218"/>
                  </a:ext>
                </a:extLst>
              </a:tr>
              <a:tr h="261029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Zdrowie publiczne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Niski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68335218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Gospodarka wodna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Średni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34872732"/>
                  </a:ext>
                </a:extLst>
              </a:tr>
              <a:tr h="261029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Energetyka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Wysoki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4359692"/>
                  </a:ext>
                </a:extLst>
              </a:tr>
            </a:tbl>
          </a:graphicData>
        </a:graphic>
      </p:graphicFrame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F3AB51E1-8753-4277-A1EC-2C2AA685AC74}"/>
              </a:ext>
            </a:extLst>
          </p:cNvPr>
          <p:cNvSpPr txBox="1"/>
          <p:nvPr/>
        </p:nvSpPr>
        <p:spPr>
          <a:xfrm>
            <a:off x="323528" y="1140728"/>
            <a:ext cx="4392487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Potencjał adaptacyjny Miasta to zasoby: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Finansowe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Techniczne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Społeczne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Organizacyjne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l-PL" sz="3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01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D714726-400E-412D-AC5F-D4324EE93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332656"/>
            <a:ext cx="8229600" cy="1152128"/>
          </a:xfrm>
        </p:spPr>
        <p:txBody>
          <a:bodyPr/>
          <a:lstStyle/>
          <a:p>
            <a:r>
              <a:rPr lang="pl-PL" dirty="0"/>
              <a:t>Ocena podatności poszczególnych sektorów Miasta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DF6954CF-8CC1-46D7-8B9A-6F01CBF8A0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90140"/>
              </p:ext>
            </p:extLst>
          </p:nvPr>
        </p:nvGraphicFramePr>
        <p:xfrm>
          <a:off x="628650" y="2060848"/>
          <a:ext cx="7886700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7065">
                  <a:extLst>
                    <a:ext uri="{9D8B030D-6E8A-4147-A177-3AD203B41FA5}">
                      <a16:colId xmlns:a16="http://schemas.microsoft.com/office/drawing/2014/main" xmlns="" val="4112810984"/>
                    </a:ext>
                  </a:extLst>
                </a:gridCol>
                <a:gridCol w="2449609">
                  <a:extLst>
                    <a:ext uri="{9D8B030D-6E8A-4147-A177-3AD203B41FA5}">
                      <a16:colId xmlns:a16="http://schemas.microsoft.com/office/drawing/2014/main" xmlns="" val="2869403048"/>
                    </a:ext>
                  </a:extLst>
                </a:gridCol>
                <a:gridCol w="1391214">
                  <a:extLst>
                    <a:ext uri="{9D8B030D-6E8A-4147-A177-3AD203B41FA5}">
                      <a16:colId xmlns:a16="http://schemas.microsoft.com/office/drawing/2014/main" xmlns="" val="2921930683"/>
                    </a:ext>
                  </a:extLst>
                </a:gridCol>
                <a:gridCol w="2198812">
                  <a:extLst>
                    <a:ext uri="{9D8B030D-6E8A-4147-A177-3AD203B41FA5}">
                      <a16:colId xmlns:a16="http://schemas.microsoft.com/office/drawing/2014/main" xmlns="" val="1306461328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 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Wrażliwość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Potencjał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Podatność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61497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Tereny rekreacyjne 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</a:rPr>
                        <a:t>Wysoka </a:t>
                      </a:r>
                      <a:endParaRPr lang="pl-PL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</a:rPr>
                        <a:t>Niski</a:t>
                      </a:r>
                      <a:endParaRPr lang="pl-PL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</a:rPr>
                        <a:t>Wysoka</a:t>
                      </a:r>
                      <a:endParaRPr lang="pl-PL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126513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Transport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</a:rPr>
                        <a:t>Niska</a:t>
                      </a:r>
                      <a:endParaRPr lang="pl-PL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</a:rPr>
                        <a:t>Średni</a:t>
                      </a:r>
                      <a:endParaRPr lang="pl-PL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</a:rPr>
                        <a:t>Średnia</a:t>
                      </a:r>
                      <a:endParaRPr lang="pl-PL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473578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Leśnictwo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</a:rPr>
                        <a:t>Średnia</a:t>
                      </a:r>
                      <a:endParaRPr lang="pl-PL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</a:rPr>
                        <a:t>Wysoki</a:t>
                      </a:r>
                      <a:endParaRPr lang="pl-PL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</a:rPr>
                        <a:t>Niska</a:t>
                      </a:r>
                      <a:endParaRPr lang="pl-PL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468483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Zdrowie publiczne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</a:rPr>
                        <a:t>Wysoka </a:t>
                      </a:r>
                      <a:endParaRPr lang="pl-PL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</a:rPr>
                        <a:t>Niski</a:t>
                      </a:r>
                      <a:endParaRPr lang="pl-PL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</a:rPr>
                        <a:t>Wysoka</a:t>
                      </a:r>
                      <a:endParaRPr lang="pl-PL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2372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Gospodarka wodna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>
                          <a:effectLst/>
                        </a:rPr>
                        <a:t>Wysoka </a:t>
                      </a:r>
                      <a:endParaRPr lang="pl-PL" sz="20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</a:rPr>
                        <a:t>Średni</a:t>
                      </a:r>
                      <a:endParaRPr lang="pl-PL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</a:rPr>
                        <a:t>Średnia</a:t>
                      </a:r>
                      <a:endParaRPr lang="pl-PL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6173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solidFill>
                            <a:srgbClr val="808080"/>
                          </a:solidFill>
                          <a:effectLst/>
                        </a:rPr>
                        <a:t>Energetyka </a:t>
                      </a:r>
                      <a:endParaRPr lang="pl-PL" sz="2000" b="0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>
                          <a:effectLst/>
                        </a:rPr>
                        <a:t>Średnia </a:t>
                      </a:r>
                      <a:endParaRPr lang="pl-PL" sz="20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>
                          <a:effectLst/>
                        </a:rPr>
                        <a:t>Wysoki</a:t>
                      </a:r>
                      <a:endParaRPr lang="pl-PL" sz="20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</a:rPr>
                        <a:t>Niska</a:t>
                      </a:r>
                      <a:endParaRPr lang="pl-PL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5044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47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3453F1E-DBDB-4144-A0ED-91FBEA346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244214"/>
            <a:ext cx="8229600" cy="736514"/>
          </a:xfrm>
        </p:spPr>
        <p:txBody>
          <a:bodyPr/>
          <a:lstStyle/>
          <a:p>
            <a:r>
              <a:rPr lang="pl-PL" sz="3600" dirty="0"/>
              <a:t>Ocena podatności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C6131E8-B239-4A09-8DCA-D3D615A4B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015210"/>
            <a:ext cx="8229600" cy="4790054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Na podstawie metodyki zgodnej z podręcznikiem </a:t>
            </a:r>
            <a:r>
              <a:rPr lang="pl-PL" dirty="0" err="1"/>
              <a:t>MPA</a:t>
            </a:r>
            <a:r>
              <a:rPr lang="pl-PL" dirty="0"/>
              <a:t>, analiza wskaźnikowa wskazała na podatność do zmian klimatu następujących sektorów: </a:t>
            </a:r>
          </a:p>
          <a:p>
            <a:r>
              <a:rPr lang="pl-PL" dirty="0"/>
              <a:t>zdrowie publiczne</a:t>
            </a:r>
          </a:p>
          <a:p>
            <a:r>
              <a:rPr lang="pl-PL" dirty="0"/>
              <a:t>tereny rekreacyjne</a:t>
            </a:r>
          </a:p>
          <a:p>
            <a:r>
              <a:rPr lang="pl-PL" dirty="0"/>
              <a:t>gospodarka wodna</a:t>
            </a:r>
          </a:p>
          <a:p>
            <a:r>
              <a:rPr lang="pl-PL" dirty="0"/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4268558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9239751-52D9-4C71-86AF-AD99D389C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Opcja adaptacji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4B7E36-C20C-4B99-BF69-AE5CBD7A8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18" y="1268761"/>
            <a:ext cx="6440838" cy="3960440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Poprawa mikroklimatu w Mieście Stalowa Wola poprzez zwiększenie powierzchni terenów zieleni oraz budowę systemu gospodarowania wodami opadowymi </a:t>
            </a:r>
          </a:p>
        </p:txBody>
      </p:sp>
    </p:spTree>
    <p:extLst>
      <p:ext uri="{BB962C8B-B14F-4D97-AF65-F5344CB8AC3E}">
        <p14:creationId xmlns:p14="http://schemas.microsoft.com/office/powerpoint/2010/main" val="410378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Podstawa opracowania</a:t>
            </a:r>
          </a:p>
        </p:txBody>
      </p:sp>
      <p:sp>
        <p:nvSpPr>
          <p:cNvPr id="35" name="Symbol zastępczy zawartości 3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847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Podręcznik adaptacji dla miast - wytyczne do przygotowania Miejskiego Planu Adaptacji do zmian klimatu</a:t>
            </a:r>
          </a:p>
          <a:p>
            <a:pPr marL="0" indent="0" algn="ctr">
              <a:buNone/>
            </a:pPr>
            <a:r>
              <a:rPr lang="pl-PL" i="1" dirty="0"/>
              <a:t>Ministerstwo Środowiska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69EF30A-6093-48A9-8B52-A78CDFE9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Opcja adaptacji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81A28DD-95ED-4175-8CFE-00545CF4D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182762"/>
            <a:ext cx="8013576" cy="332635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Przywrócenie naturalnego charakteru mokradeł oraz redukcja ilości pary wodnej uwalnianej  atmosfery, a także redukcja innych gazów cieplarnianych takich jak dwutlenek węgla oraz metan</a:t>
            </a:r>
          </a:p>
        </p:txBody>
      </p:sp>
    </p:spTree>
    <p:extLst>
      <p:ext uri="{BB962C8B-B14F-4D97-AF65-F5344CB8AC3E}">
        <p14:creationId xmlns:p14="http://schemas.microsoft.com/office/powerpoint/2010/main" val="2142773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9EC0477-C69B-4B5A-B233-EADE9867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Opcja adaptacji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063C7E-B75F-4BD4-AFCC-8A4173ACE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6851104" cy="2188839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Zwiększenie odporności różnych sektorów Miasta na zmiany klimatu</a:t>
            </a:r>
          </a:p>
        </p:txBody>
      </p:sp>
    </p:spTree>
    <p:extLst>
      <p:ext uri="{BB962C8B-B14F-4D97-AF65-F5344CB8AC3E}">
        <p14:creationId xmlns:p14="http://schemas.microsoft.com/office/powerpoint/2010/main" val="1172573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hue\Atmoterm\prezentacja\slajdy\3\b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2008" y="0"/>
            <a:ext cx="9324528" cy="6885384"/>
          </a:xfrm>
          <a:prstGeom prst="rect">
            <a:avLst/>
          </a:prstGeom>
          <a:noFill/>
        </p:spPr>
      </p:pic>
      <p:pic>
        <p:nvPicPr>
          <p:cNvPr id="5" name="Picture 3" descr="D:\hue\Atmoterm\prezentacja\slajdy\3\section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"/>
            <a:ext cx="3357651" cy="6885384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802316" y="1916832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rgbClr val="63C7C7"/>
                </a:solidFill>
                <a:latin typeface="Arial" pitchFamily="34" charset="0"/>
                <a:cs typeface="Arial" pitchFamily="34" charset="0"/>
              </a:rPr>
              <a:t>Dziękuję za uwagę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874894" y="3429000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Katarzyna Kusz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27584" y="2852936"/>
            <a:ext cx="2143140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pl-PL" sz="1600" dirty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Autor prezentacji: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827584" y="4052118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+48 539 140 093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827584" y="4581128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kusz@atmoterm.pl</a:t>
            </a:r>
          </a:p>
        </p:txBody>
      </p:sp>
      <p:pic>
        <p:nvPicPr>
          <p:cNvPr id="11" name="Picture 4" descr="D:\hue\Atmoterm\prezentacja\slajdy\3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94366" y="1556792"/>
            <a:ext cx="1278034" cy="1368152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6804248" y="3212976"/>
            <a:ext cx="2428892" cy="1050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pl-PL" sz="1400" dirty="0" err="1">
                <a:solidFill>
                  <a:srgbClr val="30A854"/>
                </a:solidFill>
                <a:latin typeface="Arial" pitchFamily="34" charset="0"/>
                <a:cs typeface="Arial" pitchFamily="34" charset="0"/>
              </a:rPr>
              <a:t>Atmoterm</a:t>
            </a:r>
            <a:r>
              <a:rPr lang="pl-PL" sz="1400" dirty="0">
                <a:solidFill>
                  <a:srgbClr val="30A854"/>
                </a:solidFill>
                <a:latin typeface="Arial" pitchFamily="34" charset="0"/>
                <a:cs typeface="Arial" pitchFamily="34" charset="0"/>
              </a:rPr>
              <a:t> SA</a:t>
            </a:r>
          </a:p>
          <a:p>
            <a:pPr>
              <a:lnSpc>
                <a:spcPts val="2600"/>
              </a:lnSpc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ul. Łangowskiego 4</a:t>
            </a:r>
          </a:p>
          <a:p>
            <a:pPr>
              <a:lnSpc>
                <a:spcPts val="2600"/>
              </a:lnSpc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45-031 Opole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6804248" y="4293096"/>
            <a:ext cx="2428892" cy="389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pl-PL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www.atmoterm.pl</a:t>
            </a:r>
            <a:endParaRPr lang="pl-PL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DD82712-E7D3-4A73-A327-3CF8A845B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szczegółowe Planu adaptacji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AE1A466-A860-4031-A963-1F51C54C9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pl-PL" b="0" i="0" u="none" strike="noStrike" baseline="0" dirty="0">
                <a:latin typeface="Calibri" panose="020F0502020204030204" pitchFamily="34" charset="0"/>
              </a:rPr>
              <a:t>Zwiększenie odporności Miasta na występowanie:</a:t>
            </a:r>
          </a:p>
          <a:p>
            <a:r>
              <a:rPr lang="pl-PL" dirty="0">
                <a:latin typeface="Calibri" panose="020F0502020204030204" pitchFamily="34" charset="0"/>
              </a:rPr>
              <a:t>P</a:t>
            </a:r>
            <a:r>
              <a:rPr lang="pl-PL" b="0" i="0" u="none" strike="noStrike" baseline="0" dirty="0">
                <a:latin typeface="Calibri" panose="020F0502020204030204" pitchFamily="34" charset="0"/>
              </a:rPr>
              <a:t>owodzi miejskich</a:t>
            </a:r>
          </a:p>
          <a:p>
            <a:r>
              <a:rPr lang="pl-PL" dirty="0">
                <a:latin typeface="Calibri" panose="020F0502020204030204" pitchFamily="34" charset="0"/>
              </a:rPr>
              <a:t>P</a:t>
            </a:r>
            <a:r>
              <a:rPr lang="pl-PL" b="0" i="0" u="none" strike="noStrike" baseline="0" dirty="0">
                <a:latin typeface="Calibri" panose="020F0502020204030204" pitchFamily="34" charset="0"/>
              </a:rPr>
              <a:t>owodzi od strony rzeki </a:t>
            </a:r>
          </a:p>
          <a:p>
            <a:r>
              <a:rPr lang="pl-PL" dirty="0">
                <a:latin typeface="Calibri" panose="020F0502020204030204" pitchFamily="34" charset="0"/>
              </a:rPr>
              <a:t>Wzrostu występowania d</a:t>
            </a:r>
            <a:r>
              <a:rPr lang="pl-PL" b="0" i="0" u="none" strike="noStrike" baseline="0" dirty="0">
                <a:latin typeface="Calibri" panose="020F0502020204030204" pitchFamily="34" charset="0"/>
              </a:rPr>
              <a:t>ni upalnych i zjawiska fali upału</a:t>
            </a:r>
          </a:p>
          <a:p>
            <a:r>
              <a:rPr lang="pl-PL" dirty="0">
                <a:latin typeface="Calibri" panose="020F0502020204030204" pitchFamily="34" charset="0"/>
              </a:rPr>
              <a:t>Wzrostu występowania s</a:t>
            </a:r>
            <a:r>
              <a:rPr lang="pl-PL" b="0" i="0" u="none" strike="noStrike" baseline="0" dirty="0">
                <a:latin typeface="Calibri" panose="020F0502020204030204" pitchFamily="34" charset="0"/>
              </a:rPr>
              <a:t>ilnego i bardzo silnego wiatru oraz burz</a:t>
            </a:r>
          </a:p>
          <a:p>
            <a:r>
              <a:rPr lang="pl-PL" dirty="0">
                <a:latin typeface="Calibri" panose="020F0502020204030204" pitchFamily="34" charset="0"/>
              </a:rPr>
              <a:t>Z</a:t>
            </a:r>
            <a:r>
              <a:rPr lang="pl-PL" b="0" i="0" u="none" strike="noStrike" baseline="0" dirty="0">
                <a:latin typeface="Calibri" panose="020F0502020204030204" pitchFamily="34" charset="0"/>
              </a:rPr>
              <a:t>jawiska Miejskiej Wyspy Ciepła</a:t>
            </a:r>
          </a:p>
        </p:txBody>
      </p:sp>
    </p:spTree>
    <p:extLst>
      <p:ext uri="{BB962C8B-B14F-4D97-AF65-F5344CB8AC3E}">
        <p14:creationId xmlns:p14="http://schemas.microsoft.com/office/powerpoint/2010/main" val="98275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B97939F-8847-40C1-B74A-653A084A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Ocena podatności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284D3C69-CD61-4A6F-B1CD-33923AEC9A5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82763"/>
            <a:ext cx="6696744" cy="433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2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168567-C4D3-4F25-A0FE-F51FB7E3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389F140-EA09-48EE-ADFC-D28A84682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2762"/>
            <a:ext cx="8229600" cy="4622502"/>
          </a:xfrm>
        </p:spPr>
        <p:txBody>
          <a:bodyPr/>
          <a:lstStyle/>
          <a:p>
            <a:r>
              <a:rPr lang="pl-PL" dirty="0"/>
              <a:t>Instytut Meteorologii i Gospodarki Wodnej (</a:t>
            </a:r>
            <a:r>
              <a:rPr lang="pl-PL" dirty="0" err="1"/>
              <a:t>IMGW</a:t>
            </a:r>
            <a:r>
              <a:rPr lang="pl-PL" dirty="0"/>
              <a:t>), stacje pomiarowe Sandomierz oraz Nisko</a:t>
            </a:r>
          </a:p>
          <a:p>
            <a:r>
              <a:rPr lang="pl-PL" dirty="0"/>
              <a:t>Powiatowa Państwowa Straż Pożarna w Stalowej Woli</a:t>
            </a:r>
          </a:p>
          <a:p>
            <a:r>
              <a:rPr lang="pl-PL" dirty="0"/>
              <a:t>Dane Urzędu Miasta </a:t>
            </a:r>
          </a:p>
          <a:p>
            <a:r>
              <a:rPr lang="pl-PL" dirty="0"/>
              <a:t>Mieszkańcy Miasta i interesariusze</a:t>
            </a:r>
          </a:p>
          <a:p>
            <a:r>
              <a:rPr lang="pl-PL" dirty="0"/>
              <a:t>Opracowania naukowe</a:t>
            </a:r>
          </a:p>
        </p:txBody>
      </p:sp>
    </p:spTree>
    <p:extLst>
      <p:ext uri="{BB962C8B-B14F-4D97-AF65-F5344CB8AC3E}">
        <p14:creationId xmlns:p14="http://schemas.microsoft.com/office/powerpoint/2010/main" val="344037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C46C3AA-3D7E-4052-AC81-0C9541FCD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332656"/>
            <a:ext cx="8239944" cy="1080120"/>
          </a:xfrm>
        </p:spPr>
        <p:txBody>
          <a:bodyPr/>
          <a:lstStyle/>
          <a:p>
            <a:r>
              <a:rPr lang="pl-PL" dirty="0"/>
              <a:t>Ocena podatności – analiza zagrożeń wynikających ze zmian klimatu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A811AAB-0381-4F47-A920-F58EDD807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2060848"/>
            <a:ext cx="8229600" cy="3340968"/>
          </a:xfrm>
        </p:spPr>
        <p:txBody>
          <a:bodyPr/>
          <a:lstStyle/>
          <a:p>
            <a:r>
              <a:rPr lang="pl-PL" dirty="0"/>
              <a:t>Temperatura powietrza</a:t>
            </a:r>
          </a:p>
          <a:p>
            <a:r>
              <a:rPr lang="pl-PL" dirty="0"/>
              <a:t>Opady atmosferyczne</a:t>
            </a:r>
          </a:p>
          <a:p>
            <a:r>
              <a:rPr lang="pl-PL" dirty="0"/>
              <a:t>Zagrożenie suszą i powodzią</a:t>
            </a:r>
          </a:p>
          <a:p>
            <a:r>
              <a:rPr lang="pl-PL" dirty="0"/>
              <a:t>Silny i bardzo silny wiatr</a:t>
            </a:r>
          </a:p>
          <a:p>
            <a:r>
              <a:rPr lang="pl-PL" dirty="0"/>
              <a:t>Miejska wyspa ciepła</a:t>
            </a:r>
          </a:p>
        </p:txBody>
      </p:sp>
    </p:spTree>
    <p:extLst>
      <p:ext uri="{BB962C8B-B14F-4D97-AF65-F5344CB8AC3E}">
        <p14:creationId xmlns:p14="http://schemas.microsoft.com/office/powerpoint/2010/main" val="3970066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5799DEF-2BC4-4DC8-98AF-E126D3CD0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Temperatura powietrza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5084BBA-4429-4E4B-87AB-D9DAF9C06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166018"/>
            <a:ext cx="8229600" cy="4525963"/>
          </a:xfrm>
        </p:spPr>
        <p:txBody>
          <a:bodyPr/>
          <a:lstStyle/>
          <a:p>
            <a:r>
              <a:rPr lang="pl-PL" dirty="0"/>
              <a:t>Średnia roczna temperatura powietrza w latach 1986-2019 - </a:t>
            </a:r>
            <a:r>
              <a:rPr lang="pl-PL" dirty="0" err="1"/>
              <a:t>8,71</a:t>
            </a:r>
            <a:r>
              <a:rPr lang="pl-PL" dirty="0" err="1">
                <a:sym typeface="Symbol" panose="05050102010706020507" pitchFamily="18" charset="2"/>
              </a:rPr>
              <a:t></a:t>
            </a:r>
            <a:r>
              <a:rPr lang="pl-PL" dirty="0" err="1"/>
              <a:t>C</a:t>
            </a:r>
            <a:endParaRPr lang="pl-PL" dirty="0"/>
          </a:p>
          <a:p>
            <a:r>
              <a:rPr lang="pl-PL" dirty="0"/>
              <a:t>Średnia roczna najwyższa wartość w 2019 r.-</a:t>
            </a:r>
            <a:r>
              <a:rPr lang="pl-PL" dirty="0" err="1"/>
              <a:t>10,39</a:t>
            </a:r>
            <a:r>
              <a:rPr lang="pl-PL" dirty="0" err="1">
                <a:sym typeface="Symbol" panose="05050102010706020507" pitchFamily="18" charset="2"/>
              </a:rPr>
              <a:t></a:t>
            </a:r>
            <a:r>
              <a:rPr lang="pl-PL" dirty="0" err="1"/>
              <a:t>C</a:t>
            </a:r>
            <a:endParaRPr lang="pl-PL" dirty="0"/>
          </a:p>
          <a:p>
            <a:r>
              <a:rPr lang="pl-PL" dirty="0"/>
              <a:t>Średnia roczna najniższa wartość w 1987 r.- </a:t>
            </a:r>
            <a:r>
              <a:rPr lang="pl-PL" dirty="0" err="1"/>
              <a:t>6,56</a:t>
            </a:r>
            <a:r>
              <a:rPr lang="pl-PL" dirty="0" err="1">
                <a:sym typeface="Symbol" panose="05050102010706020507" pitchFamily="18" charset="2"/>
              </a:rPr>
              <a:t></a:t>
            </a:r>
            <a:r>
              <a:rPr lang="pl-PL" dirty="0" err="1"/>
              <a:t>C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 ostatnim dziesięcioleciu średnia roczna temperatura powietrza wyniosła </a:t>
            </a:r>
            <a:r>
              <a:rPr lang="pl-PL" dirty="0" err="1"/>
              <a:t>9,26</a:t>
            </a:r>
            <a:r>
              <a:rPr lang="pl-PL" dirty="0" err="1">
                <a:sym typeface="Symbol" panose="05050102010706020507" pitchFamily="18" charset="2"/>
              </a:rPr>
              <a:t></a:t>
            </a:r>
            <a:r>
              <a:rPr lang="pl-PL" dirty="0" err="1"/>
              <a:t>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3512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0FFCD9-F27D-4A28-A859-1C81BBCF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Temperatura powietrza 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AFCF3EAA-C86F-4EFC-90B9-457596151E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972860"/>
              </p:ext>
            </p:extLst>
          </p:nvPr>
        </p:nvGraphicFramePr>
        <p:xfrm>
          <a:off x="435387" y="105273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577C026F-9005-44A7-AD91-8ABC66AEBF59}"/>
              </a:ext>
            </a:extLst>
          </p:cNvPr>
          <p:cNvSpPr txBox="1"/>
          <p:nvPr/>
        </p:nvSpPr>
        <p:spPr>
          <a:xfrm>
            <a:off x="683568" y="5578699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Dane </a:t>
            </a:r>
            <a:r>
              <a:rPr lang="pl-PL" dirty="0" err="1"/>
              <a:t>PIB</a:t>
            </a:r>
            <a:r>
              <a:rPr lang="pl-PL" dirty="0"/>
              <a:t> </a:t>
            </a:r>
            <a:r>
              <a:rPr lang="pl-PL" dirty="0" err="1"/>
              <a:t>IMGW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73978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2">
      <a:dk1>
        <a:srgbClr val="808080"/>
      </a:dk1>
      <a:lt1>
        <a:sysClr val="window" lastClr="FFFFFF"/>
      </a:lt1>
      <a:dk2>
        <a:srgbClr val="1F497D"/>
      </a:dk2>
      <a:lt2>
        <a:srgbClr val="FFFFFF"/>
      </a:lt2>
      <a:accent1>
        <a:srgbClr val="FFA000"/>
      </a:accent1>
      <a:accent2>
        <a:srgbClr val="65C5C6"/>
      </a:accent2>
      <a:accent3>
        <a:srgbClr val="808080"/>
      </a:accent3>
      <a:accent4>
        <a:srgbClr val="003764"/>
      </a:accent4>
      <a:accent5>
        <a:srgbClr val="30A854"/>
      </a:accent5>
      <a:accent6>
        <a:srgbClr val="65C5C6"/>
      </a:accent6>
      <a:hlink>
        <a:srgbClr val="808080"/>
      </a:hlink>
      <a:folHlink>
        <a:srgbClr val="FFA00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866</Words>
  <Application>Microsoft Office PowerPoint</Application>
  <PresentationFormat>Pokaz na ekranie (4:3)</PresentationFormat>
  <Paragraphs>263</Paragraphs>
  <Slides>32</Slides>
  <Notes>29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8" baseType="lpstr">
      <vt:lpstr>Arial</vt:lpstr>
      <vt:lpstr>Calibri</vt:lpstr>
      <vt:lpstr>Open Sans</vt:lpstr>
      <vt:lpstr>Symbol</vt:lpstr>
      <vt:lpstr>Times New Roman</vt:lpstr>
      <vt:lpstr>Motyw pakietu Office</vt:lpstr>
      <vt:lpstr>Plan adaptacji do zmian klimatu dla Miasta Stalowa Wola do roku 2030</vt:lpstr>
      <vt:lpstr>Wstęp</vt:lpstr>
      <vt:lpstr>Podstawa opracowania</vt:lpstr>
      <vt:lpstr>Cele szczegółowe Planu adaptacji</vt:lpstr>
      <vt:lpstr>Ocena podatności </vt:lpstr>
      <vt:lpstr>Źródła danych</vt:lpstr>
      <vt:lpstr>Ocena podatności – analiza zagrożeń wynikających ze zmian klimatu </vt:lpstr>
      <vt:lpstr>Temperatura powietrza</vt:lpstr>
      <vt:lpstr>Temperatura powietrza </vt:lpstr>
      <vt:lpstr>Temperatura powietrza - fale upałów</vt:lpstr>
      <vt:lpstr>Temperatura powietrza - fale upałów</vt:lpstr>
      <vt:lpstr>Temperatura powietrza - fale upałów</vt:lpstr>
      <vt:lpstr>Opady atmosferyczne</vt:lpstr>
      <vt:lpstr>Opady atmosferyczne – suma roczna opadu</vt:lpstr>
      <vt:lpstr>Opady atmosferyczne – suma roczna opadu</vt:lpstr>
      <vt:lpstr>Susza</vt:lpstr>
      <vt:lpstr>Susza</vt:lpstr>
      <vt:lpstr>Susza - SPI</vt:lpstr>
      <vt:lpstr>Susza - SPI</vt:lpstr>
      <vt:lpstr>Susza – dni bezopadowe z wysoką temperaturą </vt:lpstr>
      <vt:lpstr>Miejska Wyspa Ciepła (MWC)</vt:lpstr>
      <vt:lpstr>Miejska Wyspa Ciepła (MWC)</vt:lpstr>
      <vt:lpstr>Miejska Wyspa Ciepła (MWC)</vt:lpstr>
      <vt:lpstr>Ocena podatności poszczególnych sektorów Miasta</vt:lpstr>
      <vt:lpstr>Wrażliwość na zjawiska klimatyczne</vt:lpstr>
      <vt:lpstr>Ocena potencjału</vt:lpstr>
      <vt:lpstr>Ocena podatności poszczególnych sektorów Miasta</vt:lpstr>
      <vt:lpstr>Ocena podatności</vt:lpstr>
      <vt:lpstr>Opcja adaptacji 1</vt:lpstr>
      <vt:lpstr>Opcja adaptacji 2</vt:lpstr>
      <vt:lpstr>Opcja adaptacji 3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idziak</dc:creator>
  <cp:lastModifiedBy>Ewa Stala</cp:lastModifiedBy>
  <cp:revision>100</cp:revision>
  <dcterms:created xsi:type="dcterms:W3CDTF">2018-02-21T07:25:26Z</dcterms:created>
  <dcterms:modified xsi:type="dcterms:W3CDTF">2021-03-24T10:19:42Z</dcterms:modified>
</cp:coreProperties>
</file>