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360" r:id="rId1"/>
  </p:sldMasterIdLst>
  <p:notesMasterIdLst>
    <p:notesMasterId r:id="rId47"/>
  </p:notesMasterIdLst>
  <p:sldIdLst>
    <p:sldId id="256" r:id="rId2"/>
    <p:sldId id="257" r:id="rId3"/>
    <p:sldId id="284" r:id="rId4"/>
    <p:sldId id="285" r:id="rId5"/>
    <p:sldId id="331" r:id="rId6"/>
    <p:sldId id="261" r:id="rId7"/>
    <p:sldId id="319" r:id="rId8"/>
    <p:sldId id="286" r:id="rId9"/>
    <p:sldId id="310" r:id="rId10"/>
    <p:sldId id="327" r:id="rId11"/>
    <p:sldId id="328" r:id="rId12"/>
    <p:sldId id="329" r:id="rId13"/>
    <p:sldId id="314" r:id="rId14"/>
    <p:sldId id="293" r:id="rId15"/>
    <p:sldId id="322" r:id="rId16"/>
    <p:sldId id="294" r:id="rId17"/>
    <p:sldId id="312" r:id="rId18"/>
    <p:sldId id="332" r:id="rId19"/>
    <p:sldId id="289" r:id="rId20"/>
    <p:sldId id="320" r:id="rId21"/>
    <p:sldId id="321" r:id="rId22"/>
    <p:sldId id="290" r:id="rId23"/>
    <p:sldId id="311" r:id="rId24"/>
    <p:sldId id="296" r:id="rId25"/>
    <p:sldId id="323" r:id="rId26"/>
    <p:sldId id="297" r:id="rId27"/>
    <p:sldId id="313" r:id="rId28"/>
    <p:sldId id="300" r:id="rId29"/>
    <p:sldId id="324" r:id="rId30"/>
    <p:sldId id="301" r:id="rId31"/>
    <p:sldId id="330" r:id="rId32"/>
    <p:sldId id="304" r:id="rId33"/>
    <p:sldId id="325" r:id="rId34"/>
    <p:sldId id="305" r:id="rId35"/>
    <p:sldId id="315" r:id="rId36"/>
    <p:sldId id="307" r:id="rId37"/>
    <p:sldId id="326" r:id="rId38"/>
    <p:sldId id="308" r:id="rId39"/>
    <p:sldId id="316" r:id="rId40"/>
    <p:sldId id="317" r:id="rId41"/>
    <p:sldId id="318" r:id="rId42"/>
    <p:sldId id="281" r:id="rId43"/>
    <p:sldId id="333" r:id="rId44"/>
    <p:sldId id="334" r:id="rId45"/>
    <p:sldId id="335" r:id="rId4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adea" panose="02040503050406030204" pitchFamily="18" charset="-18"/>
      <p:regular r:id="rId52"/>
      <p:bold r:id="rId53"/>
      <p:italic r:id="rId54"/>
      <p:boldItalic r:id="rId55"/>
    </p:embeddedFont>
    <p:embeddedFont>
      <p:font typeface="Cambria" panose="02040503050406030204" pitchFamily="18" charset="0"/>
      <p:regular r:id="rId56"/>
      <p:bold r:id="rId57"/>
      <p:italic r:id="rId58"/>
      <p:boldItalic r:id="rId59"/>
    </p:embeddedFont>
    <p:embeddedFont>
      <p:font typeface="Impact" panose="020B0806030902050204" pitchFamily="34" charset="0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1757" y="-7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720" custLinFactNeighborY="-146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4D32921-3017-49D1-85E1-6FC56A52D1FF}" type="presOf" srcId="{52A9E5E3-9EE8-491D-BAD3-B07B5987305A}" destId="{95DF1710-425A-4D72-B750-9AB3FD31C6BB}" srcOrd="0" destOrd="0" presId="urn:microsoft.com/office/officeart/2005/8/layout/vList2"/>
    <dgm:cxn modelId="{377DF0C2-F5C2-4C3F-8A9E-383FAC7EE55E}" type="presOf" srcId="{B34B5549-7907-44CB-8B4F-883081B31144}" destId="{B730BB38-B948-48A2-9510-3949004C89D2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40F09D5F-2D77-4E51-ADF3-E657DD6A13DE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423" custLinFactNeighborY="-280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03E866D6-5AB9-4131-A1F5-3453E45E9631}" type="presOf" srcId="{52A9E5E3-9EE8-491D-BAD3-B07B5987305A}" destId="{95DF1710-425A-4D72-B750-9AB3FD31C6BB}" srcOrd="0" destOrd="0" presId="urn:microsoft.com/office/officeart/2005/8/layout/vList2"/>
    <dgm:cxn modelId="{93CBA07F-92CF-4DF6-990A-43ED34925A3E}" type="presOf" srcId="{B34B5549-7907-44CB-8B4F-883081B31144}" destId="{B730BB38-B948-48A2-9510-3949004C89D2}" srcOrd="0" destOrd="0" presId="urn:microsoft.com/office/officeart/2005/8/layout/vList2"/>
    <dgm:cxn modelId="{02068C3D-3D67-4D15-82AE-B221E89AA31D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 c.d.):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423" custLinFactNeighborY="-280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A6F8DC-FBC4-457A-9CA3-5B8515EF81EF}" type="presOf" srcId="{52A9E5E3-9EE8-491D-BAD3-B07B5987305A}" destId="{95DF1710-425A-4D72-B750-9AB3FD31C6BB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C38B2F5D-2135-405F-A6CE-7D56FFF9F2EB}" type="presOf" srcId="{B34B5549-7907-44CB-8B4F-883081B31144}" destId="{B730BB38-B948-48A2-9510-3949004C89D2}" srcOrd="0" destOrd="0" presId="urn:microsoft.com/office/officeart/2005/8/layout/vList2"/>
    <dgm:cxn modelId="{CCF475A2-4CC9-4148-8492-8DCE99A9A8A0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423" custLinFactNeighborY="-280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4D44A100-77C3-40C3-AFDD-A8C33975032D}" type="presOf" srcId="{52A9E5E3-9EE8-491D-BAD3-B07B5987305A}" destId="{95DF1710-425A-4D72-B750-9AB3FD31C6BB}" srcOrd="0" destOrd="0" presId="urn:microsoft.com/office/officeart/2005/8/layout/vList2"/>
    <dgm:cxn modelId="{576D107E-34B9-4172-8D48-326DB784F362}" type="presOf" srcId="{B34B5549-7907-44CB-8B4F-883081B31144}" destId="{B730BB38-B948-48A2-9510-3949004C89D2}" srcOrd="0" destOrd="0" presId="urn:microsoft.com/office/officeart/2005/8/layout/vList2"/>
    <dgm:cxn modelId="{5A3235D8-8067-46DC-B67D-BC53A31C2FF3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720" custLinFactNeighborY="-146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1E557435-1FD8-4D32-9FC8-CDECF749E010}" type="presOf" srcId="{B34B5549-7907-44CB-8B4F-883081B31144}" destId="{B730BB38-B948-48A2-9510-3949004C89D2}" srcOrd="0" destOrd="0" presId="urn:microsoft.com/office/officeart/2005/8/layout/vList2"/>
    <dgm:cxn modelId="{35BD551F-6C6B-47C3-97B5-2D8730BE1882}" type="presOf" srcId="{52A9E5E3-9EE8-491D-BAD3-B07B5987305A}" destId="{95DF1710-425A-4D72-B750-9AB3FD31C6BB}" srcOrd="0" destOrd="0" presId="urn:microsoft.com/office/officeart/2005/8/layout/vList2"/>
    <dgm:cxn modelId="{C64F8247-D50A-4CF5-ADEB-0803613592D4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388" custLinFactNeighborY="158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662BB87-F71A-4A4B-AC77-FA4641880887}" type="presOf" srcId="{B34B5549-7907-44CB-8B4F-883081B31144}" destId="{B730BB38-B948-48A2-9510-3949004C89D2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DB621E34-9966-42BA-9AE0-5EE0F3D3059B}" type="presOf" srcId="{52A9E5E3-9EE8-491D-BAD3-B07B5987305A}" destId="{95DF1710-425A-4D72-B750-9AB3FD31C6BB}" srcOrd="0" destOrd="0" presId="urn:microsoft.com/office/officeart/2005/8/layout/vList2"/>
    <dgm:cxn modelId="{EF3D747F-F843-4FF7-9B66-0295221387F9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388" custLinFactNeighborY="158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DFAC38FA-FDE8-4AF9-834C-9C0C3A24A947}" type="presOf" srcId="{52A9E5E3-9EE8-491D-BAD3-B07B5987305A}" destId="{95DF1710-425A-4D72-B750-9AB3FD31C6BB}" srcOrd="0" destOrd="0" presId="urn:microsoft.com/office/officeart/2005/8/layout/vList2"/>
    <dgm:cxn modelId="{9D24A655-D53A-4EAD-8199-B1C0275C6412}" type="presOf" srcId="{B34B5549-7907-44CB-8B4F-883081B31144}" destId="{B730BB38-B948-48A2-9510-3949004C89D2}" srcOrd="0" destOrd="0" presId="urn:microsoft.com/office/officeart/2005/8/layout/vList2"/>
    <dgm:cxn modelId="{00B216AD-FFE7-4CFE-958A-2FBF00FD8398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693" custLinFactNeighborY="152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980F5DDB-B83B-46FA-8E43-617B3942B57A}" type="presOf" srcId="{52A9E5E3-9EE8-491D-BAD3-B07B5987305A}" destId="{95DF1710-425A-4D72-B750-9AB3FD31C6BB}" srcOrd="0" destOrd="0" presId="urn:microsoft.com/office/officeart/2005/8/layout/vList2"/>
    <dgm:cxn modelId="{765A2C39-9929-44F6-B759-D1000120F609}" type="presOf" srcId="{B34B5549-7907-44CB-8B4F-883081B31144}" destId="{B730BB38-B948-48A2-9510-3949004C89D2}" srcOrd="0" destOrd="0" presId="urn:microsoft.com/office/officeart/2005/8/layout/vList2"/>
    <dgm:cxn modelId="{8A4F96B2-0C6A-4634-A48E-CC2120AB84D3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388" custLinFactNeighborY="158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12DD08-A1CF-4676-BE7B-001E7ABD8AC0}" type="presOf" srcId="{B34B5549-7907-44CB-8B4F-883081B31144}" destId="{B730BB38-B948-48A2-9510-3949004C89D2}" srcOrd="0" destOrd="0" presId="urn:microsoft.com/office/officeart/2005/8/layout/vList2"/>
    <dgm:cxn modelId="{666BC217-C88E-43E5-B936-8C5ED3E69801}" type="presOf" srcId="{52A9E5E3-9EE8-491D-BAD3-B07B5987305A}" destId="{95DF1710-425A-4D72-B750-9AB3FD31C6BB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8BDA9FB6-DE63-4E9E-B557-5911825B21F8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388" custLinFactNeighborY="158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EBB7776-DD4A-449C-9A49-909A470DB5F1}" type="presOf" srcId="{B34B5549-7907-44CB-8B4F-883081B31144}" destId="{B730BB38-B948-48A2-9510-3949004C89D2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4813D5DC-705E-4E20-85BF-849453B44BEC}" type="presOf" srcId="{52A9E5E3-9EE8-491D-BAD3-B07B5987305A}" destId="{95DF1710-425A-4D72-B750-9AB3FD31C6BB}" srcOrd="0" destOrd="0" presId="urn:microsoft.com/office/officeart/2005/8/layout/vList2"/>
    <dgm:cxn modelId="{2A4FDB40-0B78-40C7-8A59-E0FF03A606D2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693" custLinFactNeighborY="152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50A245F9-E683-4338-A65A-C450599D8083}" type="presOf" srcId="{B34B5549-7907-44CB-8B4F-883081B31144}" destId="{B730BB38-B948-48A2-9510-3949004C89D2}" srcOrd="0" destOrd="0" presId="urn:microsoft.com/office/officeart/2005/8/layout/vList2"/>
    <dgm:cxn modelId="{36C12227-40C4-4AFC-BFBA-C08BBADF6BCF}" type="presOf" srcId="{52A9E5E3-9EE8-491D-BAD3-B07B5987305A}" destId="{95DF1710-425A-4D72-B750-9AB3FD31C6BB}" srcOrd="0" destOrd="0" presId="urn:microsoft.com/office/officeart/2005/8/layout/vList2"/>
    <dgm:cxn modelId="{4DF8E2DD-24EA-4169-92BE-BAB1D150F85C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720" custLinFactNeighborY="-146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3D6A642-03C0-4EE9-ADCC-D7A06C3A70CE}" type="presOf" srcId="{B34B5549-7907-44CB-8B4F-883081B31144}" destId="{B730BB38-B948-48A2-9510-3949004C89D2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3F803CDD-1124-4CB4-A5D6-5B45DE696A6E}" type="presOf" srcId="{52A9E5E3-9EE8-491D-BAD3-B07B5987305A}" destId="{95DF1710-425A-4D72-B750-9AB3FD31C6BB}" srcOrd="0" destOrd="0" presId="urn:microsoft.com/office/officeart/2005/8/layout/vList2"/>
    <dgm:cxn modelId="{D859A8A4-4FB8-4C22-8CE9-1191ECD3EB4F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Y="-1233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CF93354A-4563-49E9-A929-0AF188854DFB}" type="presOf" srcId="{B34B5549-7907-44CB-8B4F-883081B31144}" destId="{B730BB38-B948-48A2-9510-3949004C89D2}" srcOrd="0" destOrd="0" presId="urn:microsoft.com/office/officeart/2005/8/layout/vList2"/>
    <dgm:cxn modelId="{A9B8B15F-CBA7-4808-BE4A-80B95153D777}" type="presOf" srcId="{52A9E5E3-9EE8-491D-BAD3-B07B5987305A}" destId="{95DF1710-425A-4D72-B750-9AB3FD31C6BB}" srcOrd="0" destOrd="0" presId="urn:microsoft.com/office/officeart/2005/8/layout/vList2"/>
    <dgm:cxn modelId="{13DF1AEC-070B-45A6-A259-EE2B2940EDAC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Y="-1233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18DB6C99-B893-49E8-BDA7-72A7934BDC78}" type="presOf" srcId="{52A9E5E3-9EE8-491D-BAD3-B07B5987305A}" destId="{95DF1710-425A-4D72-B750-9AB3FD31C6BB}" srcOrd="0" destOrd="0" presId="urn:microsoft.com/office/officeart/2005/8/layout/vList2"/>
    <dgm:cxn modelId="{8BB66F73-0047-41FA-A27C-D8A25D00DEAF}" type="presOf" srcId="{B34B5549-7907-44CB-8B4F-883081B31144}" destId="{B730BB38-B948-48A2-9510-3949004C89D2}" srcOrd="0" destOrd="0" presId="urn:microsoft.com/office/officeart/2005/8/layout/vList2"/>
    <dgm:cxn modelId="{F423A2E9-3C9C-4D5A-ACAA-E9674E4E877C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693" custLinFactNeighborY="152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F4574390-606A-462A-8827-2B28276C8104}" type="presOf" srcId="{52A9E5E3-9EE8-491D-BAD3-B07B5987305A}" destId="{95DF1710-425A-4D72-B750-9AB3FD31C6BB}" srcOrd="0" destOrd="0" presId="urn:microsoft.com/office/officeart/2005/8/layout/vList2"/>
    <dgm:cxn modelId="{A1EE4710-E41A-4571-A183-0347B48FAAB9}" type="presOf" srcId="{B34B5549-7907-44CB-8B4F-883081B31144}" destId="{B730BB38-B948-48A2-9510-3949004C89D2}" srcOrd="0" destOrd="0" presId="urn:microsoft.com/office/officeart/2005/8/layout/vList2"/>
    <dgm:cxn modelId="{65C09B6D-8BF9-44B7-82BF-3AFACF4C0CD4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180" custLinFactNeighborY="-152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E654587A-B4FF-4F7E-B5C4-EC0604844E31}" type="presOf" srcId="{52A9E5E3-9EE8-491D-BAD3-B07B5987305A}" destId="{95DF1710-425A-4D72-B750-9AB3FD31C6BB}" srcOrd="0" destOrd="0" presId="urn:microsoft.com/office/officeart/2005/8/layout/vList2"/>
    <dgm:cxn modelId="{35879EF7-8A7B-4498-9A1D-C3CD53F20CC8}" type="presOf" srcId="{B34B5549-7907-44CB-8B4F-883081B31144}" destId="{B730BB38-B948-48A2-9510-3949004C89D2}" srcOrd="0" destOrd="0" presId="urn:microsoft.com/office/officeart/2005/8/layout/vList2"/>
    <dgm:cxn modelId="{A5DC3F46-B509-4CB2-803F-A28F336B3A69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180" custLinFactNeighborY="-152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D8EDDD83-F1AD-46AF-8B8D-383F3A6DA29E}" type="presOf" srcId="{B34B5549-7907-44CB-8B4F-883081B31144}" destId="{B730BB38-B948-48A2-9510-3949004C89D2}" srcOrd="0" destOrd="0" presId="urn:microsoft.com/office/officeart/2005/8/layout/vList2"/>
    <dgm:cxn modelId="{29862748-758D-4638-9940-F19B5A9DB3D7}" type="presOf" srcId="{52A9E5E3-9EE8-491D-BAD3-B07B5987305A}" destId="{95DF1710-425A-4D72-B750-9AB3FD31C6BB}" srcOrd="0" destOrd="0" presId="urn:microsoft.com/office/officeart/2005/8/layout/vList2"/>
    <dgm:cxn modelId="{C6FE6AAE-101E-4402-8C07-60AC83D4F1EF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693" custLinFactNeighborY="152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1BAA31-C8D7-486F-905F-D68FF63FCD9A}" type="presOf" srcId="{52A9E5E3-9EE8-491D-BAD3-B07B5987305A}" destId="{95DF1710-425A-4D72-B750-9AB3FD31C6BB}" srcOrd="0" destOrd="0" presId="urn:microsoft.com/office/officeart/2005/8/layout/vList2"/>
    <dgm:cxn modelId="{3CA65138-DB73-4E6D-91EE-C5A4FBC85466}" type="presOf" srcId="{B34B5549-7907-44CB-8B4F-883081B31144}" destId="{B730BB38-B948-48A2-9510-3949004C89D2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0DF4AFCA-8A91-40F4-936C-60BC9907A206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720" custLinFactNeighborY="-146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9C2F648B-F998-4FFC-8AE9-4D6040E7139F}" type="presOf" srcId="{52A9E5E3-9EE8-491D-BAD3-B07B5987305A}" destId="{95DF1710-425A-4D72-B750-9AB3FD31C6BB}" srcOrd="0" destOrd="0" presId="urn:microsoft.com/office/officeart/2005/8/layout/vList2"/>
    <dgm:cxn modelId="{6FC397D1-DD66-4C7A-8E5C-9AC47EBA0D86}" type="presOf" srcId="{B34B5549-7907-44CB-8B4F-883081B31144}" destId="{B730BB38-B948-48A2-9510-3949004C89D2}" srcOrd="0" destOrd="0" presId="urn:microsoft.com/office/officeart/2005/8/layout/vList2"/>
    <dgm:cxn modelId="{8FBB72C8-02A5-4B34-8F48-94351D12F222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388" custLinFactNeighborY="158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85F5A01-48AF-4378-B140-667792B9A006}" type="presOf" srcId="{B34B5549-7907-44CB-8B4F-883081B31144}" destId="{B730BB38-B948-48A2-9510-3949004C89D2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C1FB751A-5228-49A5-A657-71F32891FF74}" type="presOf" srcId="{52A9E5E3-9EE8-491D-BAD3-B07B5987305A}" destId="{95DF1710-425A-4D72-B750-9AB3FD31C6BB}" srcOrd="0" destOrd="0" presId="urn:microsoft.com/office/officeart/2005/8/layout/vList2"/>
    <dgm:cxn modelId="{44050633-1808-4B37-9956-BE2850BDC9DE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388" custLinFactNeighborY="158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8E2963-2191-4D98-AEC3-CA83C79774D2}" type="presOf" srcId="{52A9E5E3-9EE8-491D-BAD3-B07B5987305A}" destId="{95DF1710-425A-4D72-B750-9AB3FD31C6BB}" srcOrd="0" destOrd="0" presId="urn:microsoft.com/office/officeart/2005/8/layout/vList2"/>
    <dgm:cxn modelId="{234A28B7-9E90-454F-8351-C5AE498ECD65}" type="presOf" srcId="{B34B5549-7907-44CB-8B4F-883081B31144}" destId="{B730BB38-B948-48A2-9510-3949004C89D2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6DEE9182-596B-4621-916D-593A5B4E3989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Y="-122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EEB2B3-D8DE-495F-9180-1B6041B02FDE}" type="presOf" srcId="{B34B5549-7907-44CB-8B4F-883081B31144}" destId="{B730BB38-B948-48A2-9510-3949004C89D2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85B05648-013E-4722-93B2-F4232A814DA5}" type="presOf" srcId="{52A9E5E3-9EE8-491D-BAD3-B07B5987305A}" destId="{95DF1710-425A-4D72-B750-9AB3FD31C6BB}" srcOrd="0" destOrd="0" presId="urn:microsoft.com/office/officeart/2005/8/layout/vList2"/>
    <dgm:cxn modelId="{665CCA2A-F198-46AF-8213-2B6BE3202DE3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720" custLinFactNeighborY="-146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1AD1A40-FF32-41C8-9BFF-B1C083EDBA40}" type="presOf" srcId="{B34B5549-7907-44CB-8B4F-883081B31144}" destId="{B730BB38-B948-48A2-9510-3949004C89D2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3241001A-E76D-4D24-B5CC-3275BAEF9C6B}" type="presOf" srcId="{52A9E5E3-9EE8-491D-BAD3-B07B5987305A}" destId="{95DF1710-425A-4D72-B750-9AB3FD31C6BB}" srcOrd="0" destOrd="0" presId="urn:microsoft.com/office/officeart/2005/8/layout/vList2"/>
    <dgm:cxn modelId="{F8342494-DF2B-434F-AB47-4A1C5C21FBCB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720" custLinFactNeighborY="-146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158C28-3452-44F3-A0E4-7D3E1189A20F}" type="presOf" srcId="{52A9E5E3-9EE8-491D-BAD3-B07B5987305A}" destId="{95DF1710-425A-4D72-B750-9AB3FD31C6BB}" srcOrd="0" destOrd="0" presId="urn:microsoft.com/office/officeart/2005/8/layout/vList2"/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2D617504-6A01-4D1A-8A05-26641AC9160A}" type="presOf" srcId="{B34B5549-7907-44CB-8B4F-883081B31144}" destId="{B730BB38-B948-48A2-9510-3949004C89D2}" srcOrd="0" destOrd="0" presId="urn:microsoft.com/office/officeart/2005/8/layout/vList2"/>
    <dgm:cxn modelId="{09043CDB-0B0A-4438-894C-A00D57AC7A37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4B5549-7907-44CB-8B4F-883081B311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9E5E3-9EE8-491D-BAD3-B07B5987305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294F5-84AB-4751-BF01-5A4A3020EC0E}" type="parTrans" cxnId="{5060D54C-49A4-4D78-AE57-FCB865C88BC0}">
      <dgm:prSet/>
      <dgm:spPr/>
      <dgm:t>
        <a:bodyPr/>
        <a:lstStyle/>
        <a:p>
          <a:endParaRPr lang="en-US"/>
        </a:p>
      </dgm:t>
    </dgm:pt>
    <dgm:pt modelId="{84F6998E-24CB-406B-A815-24A2D74E332B}" type="sibTrans" cxnId="{5060D54C-49A4-4D78-AE57-FCB865C88BC0}">
      <dgm:prSet/>
      <dgm:spPr/>
      <dgm:t>
        <a:bodyPr/>
        <a:lstStyle/>
        <a:p>
          <a:endParaRPr lang="en-US"/>
        </a:p>
      </dgm:t>
    </dgm:pt>
    <dgm:pt modelId="{B730BB38-B948-48A2-9510-3949004C89D2}" type="pres">
      <dgm:prSet presAssocID="{B34B5549-7907-44CB-8B4F-883081B31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F1710-425A-4D72-B750-9AB3FD31C6BB}" type="pres">
      <dgm:prSet presAssocID="{52A9E5E3-9EE8-491D-BAD3-B07B5987305A}" presName="parentText" presStyleLbl="node1" presStyleIdx="0" presStyleCnt="1" custScaleY="32971" custLinFactNeighborX="-720" custLinFactNeighborY="-146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60D54C-49A4-4D78-AE57-FCB865C88BC0}" srcId="{B34B5549-7907-44CB-8B4F-883081B31144}" destId="{52A9E5E3-9EE8-491D-BAD3-B07B5987305A}" srcOrd="0" destOrd="0" parTransId="{ECE294F5-84AB-4751-BF01-5A4A3020EC0E}" sibTransId="{84F6998E-24CB-406B-A815-24A2D74E332B}"/>
    <dgm:cxn modelId="{FC52AEFA-6143-4FBE-93FE-E47F1B4C0CDE}" type="presOf" srcId="{B34B5549-7907-44CB-8B4F-883081B31144}" destId="{B730BB38-B948-48A2-9510-3949004C89D2}" srcOrd="0" destOrd="0" presId="urn:microsoft.com/office/officeart/2005/8/layout/vList2"/>
    <dgm:cxn modelId="{5A149B58-BD80-4919-9937-762D0A8210C8}" type="presOf" srcId="{52A9E5E3-9EE8-491D-BAD3-B07B5987305A}" destId="{95DF1710-425A-4D72-B750-9AB3FD31C6BB}" srcOrd="0" destOrd="0" presId="urn:microsoft.com/office/officeart/2005/8/layout/vList2"/>
    <dgm:cxn modelId="{78397B6B-C55D-4C28-BE0B-D62FE9103CB3}" type="presParOf" srcId="{B730BB38-B948-48A2-9510-3949004C89D2}" destId="{95DF1710-425A-4D72-B750-9AB3FD31C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 c.d.):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3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6"/>
        <a:ext cx="8086485" cy="3564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3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6"/>
        <a:ext cx="8086485" cy="3564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3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6"/>
        <a:ext cx="8086485" cy="3564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3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6"/>
        <a:ext cx="8086485" cy="3564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3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6"/>
        <a:ext cx="8086485" cy="3564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3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6"/>
        <a:ext cx="8086485" cy="356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3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6"/>
        <a:ext cx="8086485" cy="35645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3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6"/>
        <a:ext cx="8086485" cy="356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3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6"/>
        <a:ext cx="8086485" cy="356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3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6"/>
        <a:ext cx="8086485" cy="356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jakościowe):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OBSZARY </a:t>
          </a: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PROBLEMOWE (badania ilościowe):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710-425A-4D72-B750-9AB3FD31C6BB}">
      <dsp:nvSpPr>
        <dsp:cNvPr id="0" name=""/>
        <dsp:cNvSpPr/>
      </dsp:nvSpPr>
      <dsp:spPr>
        <a:xfrm>
          <a:off x="0" y="0"/>
          <a:ext cx="8125051" cy="39501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CEL STRATEGICZNY: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3" y="19283"/>
        <a:ext cx="8086485" cy="356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1578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035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035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8875ace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8875ace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8875ace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8875ace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8875ace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8875ace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8875ace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8875ace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450b3d8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450b3d8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3BB9CC-3EF0-4664-AF47-EFAAE60B9523}" type="datetimeFigureOut">
              <a:rPr lang="pl-PL" smtClean="0"/>
              <a:t>13.12.2022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869613" y="88696"/>
            <a:ext cx="75438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400" dirty="0" smtClean="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Strategia </a:t>
            </a:r>
            <a:r>
              <a:rPr lang="pl" sz="4400" dirty="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Rozwiązywania Problemów </a:t>
            </a:r>
            <a:r>
              <a:rPr lang="pl" sz="4400" dirty="0" smtClean="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Społecznych </a:t>
            </a:r>
            <a:br>
              <a:rPr lang="pl" sz="4400" dirty="0" smtClean="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pl" sz="4400" dirty="0" smtClean="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Miasta Stalowej Woli</a:t>
            </a:r>
            <a:endParaRPr sz="4400" dirty="0">
              <a:solidFill>
                <a:schemeClr val="bg1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5109" y1="80843" x2="55109" y2="80843"/>
                        <a14:foregroundMark x1="41971" y1="79183" x2="41971" y2="79183"/>
                        <a14:foregroundMark x1="34124" y1="75734" x2="34124" y2="75734"/>
                        <a14:foregroundMark x1="29380" y1="72031" x2="29380" y2="72031"/>
                        <a14:foregroundMark x1="26460" y1="72286" x2="26460" y2="72286"/>
                        <a14:foregroundMark x1="39051" y1="74074" x2="39051" y2="74074"/>
                        <a14:foregroundMark x1="48358" y1="78416" x2="48358" y2="78416"/>
                        <a14:foregroundMark x1="52737" y1="78799" x2="52737" y2="78799"/>
                        <a14:foregroundMark x1="64416" y1="78161" x2="64416" y2="78161"/>
                        <a14:foregroundMark x1="69708" y1="76373" x2="69708" y2="76373"/>
                        <a14:foregroundMark x1="75182" y1="73691" x2="75182" y2="73691"/>
                        <a14:foregroundMark x1="75182" y1="69604" x2="75182" y2="69604"/>
                        <a14:foregroundMark x1="73175" y1="70243" x2="73175" y2="70243"/>
                        <a14:foregroundMark x1="70803" y1="71264" x2="70803" y2="72286"/>
                        <a14:foregroundMark x1="66423" y1="74330" x2="66423" y2="74330"/>
                        <a14:foregroundMark x1="53650" y1="76756" x2="53650" y2="76756"/>
                        <a14:foregroundMark x1="41971" y1="81226" x2="38504" y2="81481"/>
                        <a14:foregroundMark x1="29380" y1="76373" x2="29380" y2="76373"/>
                        <a14:foregroundMark x1="27372" y1="72031" x2="27372" y2="72031"/>
                        <a14:foregroundMark x1="26825" y1="72031" x2="26825" y2="72031"/>
                        <a14:foregroundMark x1="37044" y1="76756" x2="37044" y2="76756"/>
                        <a14:foregroundMark x1="39051" y1="78799" x2="39051" y2="78799"/>
                        <a14:foregroundMark x1="42883" y1="77395" x2="42883" y2="77395"/>
                        <a14:foregroundMark x1="39599" y1="77395" x2="41058" y2="78161"/>
                        <a14:foregroundMark x1="53650" y1="78416" x2="53650" y2="78416"/>
                        <a14:foregroundMark x1="53650" y1="78416" x2="53650" y2="78416"/>
                        <a14:foregroundMark x1="60584" y1="76373" x2="60584" y2="76373"/>
                        <a14:foregroundMark x1="60584" y1="78161" x2="60949" y2="79183"/>
                        <a14:foregroundMark x1="66423" y1="80460" x2="67883" y2="80460"/>
                        <a14:foregroundMark x1="73723" y1="73691" x2="73723" y2="73691"/>
                        <a14:foregroundMark x1="75182" y1="76373" x2="75182" y2="76373"/>
                        <a14:foregroundMark x1="71715" y1="74074" x2="71715" y2="74074"/>
                        <a14:foregroundMark x1="60036" y1="81481" x2="60036" y2="81481"/>
                        <a14:foregroundMark x1="61496" y1="80460" x2="61496" y2="80460"/>
                        <a14:foregroundMark x1="58942" y1="76756" x2="58942" y2="76756"/>
                        <a14:foregroundMark x1="58577" y1="76756" x2="58577" y2="76756"/>
                        <a14:foregroundMark x1="52190" y1="78416" x2="52190" y2="78416"/>
                        <a14:foregroundMark x1="47263" y1="79183" x2="47263" y2="79183"/>
                        <a14:foregroundMark x1="47263" y1="79183" x2="47263" y2="79183"/>
                        <a14:foregroundMark x1="40511" y1="79183" x2="40511" y2="79183"/>
                        <a14:foregroundMark x1="31204" y1="77778" x2="31204" y2="77778"/>
                        <a14:foregroundMark x1="44891" y1="80204" x2="44891" y2="80204"/>
                        <a14:foregroundMark x1="48358" y1="81226" x2="48358" y2="81226"/>
                        <a14:foregroundMark x1="51642" y1="81226" x2="51642" y2="81226"/>
                        <a14:foregroundMark x1="29745" y1="78161" x2="29745" y2="78161"/>
                        <a14:foregroundMark x1="25000" y1="74713" x2="25000" y2="74713"/>
                        <a14:foregroundMark x1="25365" y1="71648" x2="25365" y2="71648"/>
                        <a14:foregroundMark x1="25365" y1="71648" x2="26825" y2="71648"/>
                        <a14:foregroundMark x1="35219" y1="72669" x2="36679" y2="72669"/>
                        <a14:foregroundMark x1="42518" y1="73308" x2="44891" y2="74074"/>
                        <a14:foregroundMark x1="56569" y1="76117" x2="58029" y2="76373"/>
                        <a14:foregroundMark x1="65876" y1="76756" x2="67883" y2="78799"/>
                        <a14:foregroundMark x1="68796" y1="79183" x2="68796" y2="79183"/>
                        <a14:foregroundMark x1="68796" y1="75351" x2="70803" y2="75096"/>
                        <a14:foregroundMark x1="71168" y1="75096" x2="71168" y2="75096"/>
                        <a14:foregroundMark x1="56022" y1="78799" x2="56022" y2="78799"/>
                        <a14:foregroundMark x1="28832" y1="73691" x2="28832" y2="73691"/>
                        <a14:foregroundMark x1="29745" y1="74330" x2="29745" y2="74330"/>
                        <a14:foregroundMark x1="30292" y1="74330" x2="30292" y2="74330"/>
                        <a14:foregroundMark x1="36679" y1="70626" x2="36679" y2="70626"/>
                        <a14:foregroundMark x1="40511" y1="77395" x2="40511" y2="77395"/>
                        <a14:foregroundMark x1="34672" y1="76117" x2="34672" y2="76117"/>
                        <a14:foregroundMark x1="41058" y1="77778" x2="41058" y2="77778"/>
                        <a14:foregroundMark x1="44891" y1="76373" x2="44891" y2="76373"/>
                        <a14:foregroundMark x1="57482" y1="77395" x2="57482" y2="77395"/>
                        <a14:foregroundMark x1="61496" y1="77778" x2="66423" y2="77778"/>
                        <a14:foregroundMark x1="72263" y1="77778" x2="72263" y2="77778"/>
                        <a14:foregroundMark x1="75182" y1="73308" x2="75182" y2="73308"/>
                        <a14:foregroundMark x1="76642" y1="73308" x2="76642" y2="73308"/>
                        <a14:foregroundMark x1="77007" y1="72669" x2="64416" y2="74330"/>
                        <a14:foregroundMark x1="42883" y1="77395" x2="42883" y2="77395"/>
                        <a14:foregroundMark x1="34672" y1="81865" x2="34672" y2="81865"/>
                        <a14:foregroundMark x1="35584" y1="77139" x2="35584" y2="77139"/>
                        <a14:foregroundMark x1="36679" y1="77139" x2="36679" y2="78416"/>
                        <a14:foregroundMark x1="37591" y1="78161" x2="37591" y2="78161"/>
                        <a14:foregroundMark x1="28285" y1="75734" x2="28285" y2="75734"/>
                        <a14:foregroundMark x1="26460" y1="75096" x2="26460" y2="75096"/>
                        <a14:foregroundMark x1="26460" y1="74330" x2="26825" y2="73308"/>
                        <a14:foregroundMark x1="30292" y1="73691" x2="33212" y2="74330"/>
                        <a14:foregroundMark x1="38504" y1="76117" x2="41971" y2="80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25" y="2362810"/>
            <a:ext cx="1500714" cy="214426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69613" y="2362810"/>
            <a:ext cx="4363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" sz="4400" dirty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na lata </a:t>
            </a:r>
            <a:r>
              <a:rPr lang="pl" sz="440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2023-2028</a:t>
            </a:r>
            <a:endParaRPr lang="pl-PL" sz="4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2"/>
            <a:ext cx="8156587" cy="502064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205387"/>
              </p:ext>
            </p:extLst>
          </p:nvPr>
        </p:nvGraphicFramePr>
        <p:xfrm>
          <a:off x="281567" y="959053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3" y="1499618"/>
            <a:ext cx="7971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potrzeba dotarcia z ofertą kulturalną i aktywizującą do szerszego grona seniorów, nie tylko tych korzystających z pomocy społecznej oraz aktywizacji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dotychczas,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cyfryzacja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 rozwój technologii jako bariery utrudniające seniorom pozyskiwanie informacji – konieczność odpowiedniego dostosowania kanałów informowania najstarszej grupy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mieszkańców,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oddziałów geriatrycznych i lekarzy geriatrów na terenie Miasta, spowodowane ograniczeniami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finansowymi,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skorelowanie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problemu niepełnosprawności oraz długotrwałej lub ciężkiej choroby z problemami dotykającymi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seniorów,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 adaptacją seniorów, powodowane przyzwyczajeniem do własnego środowiska rodzinnego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lokalnego.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4400" y="454987"/>
            <a:ext cx="5657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AKTYWNOŚĆ I INTEGRACJA SPOŁECZNA SENIORÓW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5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2"/>
            <a:ext cx="8156587" cy="502064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944996"/>
              </p:ext>
            </p:extLst>
          </p:nvPr>
        </p:nvGraphicFramePr>
        <p:xfrm>
          <a:off x="281567" y="959053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3" y="1499618"/>
            <a:ext cx="7876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samotność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oraz problemy zdrowotne jako najważniejsze problemy osób starszych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 niepełnosprawnościami w Mieście, zdaniem badanych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mieszkańców,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empatii ze strony innych, brak współpracy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instytucjonalnej, bariera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związana z cyfryzacją, brak środków na rehabilitację, wysokie ceny leków, długie terminy wizyt do specjalistów, brak kadry zapewniającej wsparcie mentalne i duchowe tym grupom społecznym oraz przemoc, jako wskazywane przez badanych problemy osób z niepełnosprawnościami 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seniorów,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rozpowszechnianie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informacji o dostępnych formach pomocy oraz zapewnianie całodobowej opieki, jako działania wymagające rozwoju na terenie Miasta, względem seniorów i osób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niepełnosprawnościami.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4400" y="454987"/>
            <a:ext cx="5657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AKTYWNOŚĆ I INTEGRACJA SPOŁECZNA SENIORÓW</a:t>
            </a:r>
          </a:p>
        </p:txBody>
      </p:sp>
    </p:spTree>
    <p:extLst>
      <p:ext uri="{BB962C8B-B14F-4D97-AF65-F5344CB8AC3E}">
        <p14:creationId xmlns:p14="http://schemas.microsoft.com/office/powerpoint/2010/main" val="188877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553581"/>
              </p:ext>
            </p:extLst>
          </p:nvPr>
        </p:nvGraphicFramePr>
        <p:xfrm>
          <a:off x="281567" y="1075600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24229" y="1515856"/>
            <a:ext cx="783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Prowadzenie zintegrowanej polityki senioralnej oraz rozwój potencjału osób starszych poprzez zwiększenie dostępności do różnorodnych form aktywności.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281566" y="2135359"/>
            <a:ext cx="8125051" cy="395018"/>
            <a:chOff x="0" y="0"/>
            <a:chExt cx="8125051" cy="395018"/>
          </a:xfrm>
          <a:scene3d>
            <a:camera prst="orthographicFront"/>
            <a:lightRig rig="flat" dir="t"/>
          </a:scene3d>
        </p:grpSpPr>
        <p:sp>
          <p:nvSpPr>
            <p:cNvPr id="12" name="Prostokąt zaokrąglony 11"/>
            <p:cNvSpPr/>
            <p:nvPr/>
          </p:nvSpPr>
          <p:spPr>
            <a:xfrm>
              <a:off x="0" y="0"/>
              <a:ext cx="8125051" cy="39501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9283" y="19283"/>
              <a:ext cx="8086485" cy="356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CELE OPERACYJNE:</a:t>
              </a:r>
              <a:endPara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67933" y="2653673"/>
            <a:ext cx="8365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Rozwijanie form pomocy i wsparcia na rzecz seniorów, umożliwiających im funkcjonowanie w środowisku lokalnym.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Umożliwienie seniorom pełnego udziału w życiu społecznym i wyrównywanie ich szans na różnych płaszczyznach życia codziennego.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3"/>
            <a:ext cx="8156587" cy="516694"/>
            <a:chOff x="0" y="0"/>
            <a:chExt cx="8156587" cy="561599"/>
          </a:xfrm>
        </p:grpSpPr>
        <p:sp>
          <p:nvSpPr>
            <p:cNvPr id="1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474400" y="454987"/>
            <a:ext cx="5657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AKTYWNOŚĆ I INTEGRACJA SPOŁECZNA SENIORÓW</a:t>
            </a:r>
          </a:p>
        </p:txBody>
      </p:sp>
    </p:spTree>
    <p:extLst>
      <p:ext uri="{BB962C8B-B14F-4D97-AF65-F5344CB8AC3E}">
        <p14:creationId xmlns:p14="http://schemas.microsoft.com/office/powerpoint/2010/main" val="145411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74;p14"/>
          <p:cNvCxnSpPr/>
          <p:nvPr/>
        </p:nvCxnSpPr>
        <p:spPr>
          <a:xfrm>
            <a:off x="3827652" y="611964"/>
            <a:ext cx="14100" cy="3982349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xmlns="" id="{7FD9EBC7-1077-4B08-96EB-6F198AD5A70F}"/>
              </a:ext>
            </a:extLst>
          </p:cNvPr>
          <p:cNvSpPr txBox="1">
            <a:spLocks/>
          </p:cNvSpPr>
          <p:nvPr/>
        </p:nvSpPr>
        <p:spPr>
          <a:xfrm>
            <a:off x="412005" y="611964"/>
            <a:ext cx="3248093" cy="410012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Podmioty odpowiedzialne</a:t>
            </a:r>
            <a:r>
              <a:rPr lang="pl-PL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i współpracujące</a:t>
            </a:r>
          </a:p>
          <a:p>
            <a:pPr marL="0" indent="0">
              <a:buNone/>
            </a:pPr>
            <a:endParaRPr lang="pl-PL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Źródła finansowania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84E882B-5974-4BC3-8EC5-89073F3D18FB}"/>
              </a:ext>
            </a:extLst>
          </p:cNvPr>
          <p:cNvSpPr txBox="1"/>
          <p:nvPr/>
        </p:nvSpPr>
        <p:spPr>
          <a:xfrm>
            <a:off x="3899002" y="1083024"/>
            <a:ext cx="5186476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MOPS, UM, CAS, kluby seniora, DDS+, UTW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miejskie instytucje kultury, sportu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 rekreacji, PWD, NGO, placówki 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oświatowe, placówki ochrony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zdrowia, podmioty sektora prywatnego</a:t>
            </a: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1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Budżet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Miasta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Budżet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Państwa, PFRON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środki własne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NGO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Fundusze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Europejskie, inne środki zewnętrzne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139165" y="415089"/>
            <a:ext cx="8156587" cy="610324"/>
            <a:chOff x="0" y="76816"/>
            <a:chExt cx="8156587" cy="484783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76816"/>
              <a:ext cx="8125051" cy="4847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76816"/>
              <a:ext cx="8070221" cy="454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1"/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AKTYWNOŚĆ I INTEGRACJA SPOŁECZNA SENIORÓW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21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1"/>
            <a:ext cx="8156587" cy="561599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990774"/>
              </p:ext>
            </p:extLst>
          </p:nvPr>
        </p:nvGraphicFramePr>
        <p:xfrm>
          <a:off x="281566" y="1075334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2" y="1528877"/>
            <a:ext cx="7839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Braki kadrowe specjalistów w zakresie psychologii/psychiatrii, przede wszystkim dla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dzieci.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Konieczność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podnoszenia świadomości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społecznej odnośnie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zaburzeń zdrowia psychicznego oraz ograniczanie stereotypów z tym związanych.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4400" y="454988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ZDROWIE PSYCHICZNE</a:t>
            </a:r>
            <a:endParaRPr lang="pl-PL" sz="24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93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1"/>
            <a:ext cx="8156587" cy="561599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128030"/>
              </p:ext>
            </p:extLst>
          </p:nvPr>
        </p:nvGraphicFramePr>
        <p:xfrm>
          <a:off x="281566" y="1075334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2" y="1528877"/>
            <a:ext cx="78397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zdrowie fizyczne respondentów zostało przez nich ocenione głównie jako dobre (42%). Na zły i bardzo zły stan zdrowia fizycznego wskazało łącznie 7%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ankietowanych,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własne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zdrowie psychiczne zostało przez badanych ocenione głównie jako dobre (40%). Na zły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bardzo zły stan zdrowia psychicznego wskazało łącznie 6%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ankietowanych,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połowa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badanych mieszkańców dostrzega potrzebę poszerzenia działań związanych z promocją zdrowia na terenie Miasta (52%), z kolei 29% nie posiada wiedzy w tym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zakresie,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dostęp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 opieki zdrowotnej na terenie Miasta został w dużej mierze oceniony negatywnie – najgorzej wypadła opieka psychiatryczna i specjalistyczna opieka zdrowotna.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4400" y="454988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ZDROWIE PSYCHICZNE</a:t>
            </a:r>
            <a:endParaRPr lang="pl-PL" sz="24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019263"/>
              </p:ext>
            </p:extLst>
          </p:nvPr>
        </p:nvGraphicFramePr>
        <p:xfrm>
          <a:off x="281566" y="1075334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3" y="1551359"/>
            <a:ext cx="783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Podtrzymywanie i rozwijanie umiejętności niezbędnych do samodzielnego funkcjonowania osób </a:t>
            </a:r>
            <a:r>
              <a:rPr lang="pl-PL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pl-PL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 </a:t>
            </a:r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zaburzeniami psychicznymi oraz wspieranie dobrostanu psychicznego mieszkańców Miasta.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281566" y="2179393"/>
            <a:ext cx="8125051" cy="395018"/>
            <a:chOff x="0" y="0"/>
            <a:chExt cx="8125051" cy="395018"/>
          </a:xfrm>
          <a:scene3d>
            <a:camera prst="orthographicFront"/>
            <a:lightRig rig="flat" dir="t"/>
          </a:scene3d>
        </p:grpSpPr>
        <p:sp>
          <p:nvSpPr>
            <p:cNvPr id="12" name="Prostokąt zaokrąglony 11"/>
            <p:cNvSpPr/>
            <p:nvPr/>
          </p:nvSpPr>
          <p:spPr>
            <a:xfrm>
              <a:off x="0" y="0"/>
              <a:ext cx="8125051" cy="39501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9283" y="19283"/>
              <a:ext cx="8086485" cy="356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CELE OPERACYJNE:</a:t>
              </a:r>
              <a:endPara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17190" y="2667611"/>
            <a:ext cx="796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Rozwój infrastruktury pomocowej w zakresie wsparcia psychologicznego i psychiatrycznego oraz edukacja społeczności lokalnej w zakresie zaburzeń psychicznych.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1"/>
            <a:ext cx="8156587" cy="561599"/>
            <a:chOff x="0" y="0"/>
            <a:chExt cx="8156587" cy="561599"/>
          </a:xfrm>
        </p:grpSpPr>
        <p:sp>
          <p:nvSpPr>
            <p:cNvPr id="1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474400" y="454988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ZDROWIE PSYCHICZNE</a:t>
            </a:r>
          </a:p>
        </p:txBody>
      </p:sp>
    </p:spTree>
    <p:extLst>
      <p:ext uri="{BB962C8B-B14F-4D97-AF65-F5344CB8AC3E}">
        <p14:creationId xmlns:p14="http://schemas.microsoft.com/office/powerpoint/2010/main" val="57940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74;p14"/>
          <p:cNvCxnSpPr/>
          <p:nvPr/>
        </p:nvCxnSpPr>
        <p:spPr>
          <a:xfrm>
            <a:off x="3827652" y="611964"/>
            <a:ext cx="14100" cy="3982349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xmlns="" id="{7FD9EBC7-1077-4B08-96EB-6F198AD5A70F}"/>
              </a:ext>
            </a:extLst>
          </p:cNvPr>
          <p:cNvSpPr txBox="1">
            <a:spLocks/>
          </p:cNvSpPr>
          <p:nvPr/>
        </p:nvSpPr>
        <p:spPr>
          <a:xfrm>
            <a:off x="412005" y="553075"/>
            <a:ext cx="3248093" cy="410012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Podmioty odpowiedzialne</a:t>
            </a:r>
            <a:r>
              <a:rPr lang="pl-PL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i współpracujące</a:t>
            </a:r>
          </a:p>
          <a:p>
            <a:pPr marL="0" indent="0">
              <a:buNone/>
            </a:pPr>
            <a:endParaRPr lang="pl-PL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Źródła finansowania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84E882B-5974-4BC3-8EC5-89073F3D18FB}"/>
              </a:ext>
            </a:extLst>
          </p:cNvPr>
          <p:cNvSpPr txBox="1"/>
          <p:nvPr/>
        </p:nvSpPr>
        <p:spPr>
          <a:xfrm>
            <a:off x="3899002" y="1246155"/>
            <a:ext cx="473293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MOPS, UM, placówki oświatowe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PPP,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SOWiIK, PZP, NGO</a:t>
            </a: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1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Budżet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Miasta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Budżet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Powiatu, środki 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zewnętrzne                                 </a:t>
            </a: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29652" y="445393"/>
            <a:ext cx="8156586" cy="561599"/>
            <a:chOff x="0" y="0"/>
            <a:chExt cx="8156586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5" y="19065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1"/>
              <a:r>
                <a:rPr lang="pl-PL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ZDROWIE PSYCHICZNE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46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177649" y="932224"/>
            <a:ext cx="3549300" cy="29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/>
            <a:r>
              <a:rPr lang="pl-PL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POZOSTAŁE PROBLEMY MIASTA STALOWEJ WOLI</a:t>
            </a:r>
            <a:endParaRPr lang="pl-PL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010657" y="932224"/>
            <a:ext cx="4928515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niepełnosprawność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zależnienia (w tym uzależnienia behawioralne)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rzemoc w rodzinie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ezrobocie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bóstwo i wykluczenie społeczne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Google Shape;74;p14"/>
          <p:cNvCxnSpPr/>
          <p:nvPr/>
        </p:nvCxnSpPr>
        <p:spPr>
          <a:xfrm>
            <a:off x="3820602" y="364063"/>
            <a:ext cx="14100" cy="4209600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3519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303513" y="248828"/>
            <a:ext cx="8156587" cy="490008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822862"/>
              </p:ext>
            </p:extLst>
          </p:nvPr>
        </p:nvGraphicFramePr>
        <p:xfrm>
          <a:off x="247219" y="797356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35049" y="1312710"/>
            <a:ext cx="81250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obecność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barier architektonicznych, przede wszystkim w miejscach świadczenia usług materialnych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niematerialnych (np. sklepy),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niewystarczające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środki finansowe na likwidowanie barier architektonicznych w przestrzeni publicznej,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mieszkań chronionych/treningowych dla osób niesamodzielnych, spowodowany brakiem wystarczających środków finansowych na ich prowadzenie oraz braków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lokalowych,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placówki wsparcia dla młodzieży z niepełnosprawnością intelektualną oraz ich opiekunów (niespełnianie kryteriów kwalifikacji do WTZ, czy ŚDS),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słabo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rozwinięta sfera aktywizacji zawodowej osób z niepełnosprawnościami (np. brak Zakładu Aktywności Zawodowej),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zapotrzebowanie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realizowanie usług opiekuńczych stacjonarnie oraz poszerzenie działań informacyjnych w zakresie świadczenia opieki wytchnieniowej i usług opiekuńczych,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potrzeba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utworzenia Centrum Opiekuńczo-Mieszkalnego (związane z nią braki lokalowe i finansowe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zapotrzebowanie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ośrodki wspierające osoby z niepełnosprawnością intelektualną, np. autyzm,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wsparcia w zakresie opieki hospicyjnej na terenie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Miasta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74398" y="274427"/>
            <a:ext cx="6195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WSPARCIE OSÓB Z </a:t>
            </a: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NIEPEŁNOSPRAWNOŚCIAMI</a:t>
            </a:r>
            <a:endParaRPr lang="pl-PL" sz="24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4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-58520" y="795529"/>
            <a:ext cx="3877054" cy="30899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spcAft>
                <a:spcPts val="600"/>
              </a:spcAft>
            </a:pPr>
            <a:r>
              <a:rPr lang="pl-PL" sz="28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Times New Roman"/>
              </a:rPr>
              <a:t>UWARUNKOWANIA FORMALNE OPRACOWANIA STRATEGII</a:t>
            </a:r>
            <a:endParaRPr sz="28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Times New Roman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>
            <a:off x="3915700" y="364063"/>
            <a:ext cx="14100" cy="4209600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pole tekstowe 1"/>
          <p:cNvSpPr txBox="1"/>
          <p:nvPr/>
        </p:nvSpPr>
        <p:spPr>
          <a:xfrm>
            <a:off x="4045307" y="1448410"/>
            <a:ext cx="50474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8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ustawa z dnia 12 marca 2004 roku o pomocy </a:t>
            </a:r>
            <a:r>
              <a:rPr lang="pl-PL" sz="18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społecznej</a:t>
            </a:r>
          </a:p>
          <a:p>
            <a:pPr lvl="0"/>
            <a:endParaRPr lang="pl-PL" sz="2000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„…do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zadań własnych gminy o </a:t>
            </a:r>
            <a: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charakterze obowiązkowym należy opracowanie i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realizacja gminnej strategii rozwiązywania </a:t>
            </a:r>
            <a: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problemów społecznych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ze szczególnym uwzględnieniem programów pomocy </a:t>
            </a:r>
            <a: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społecznej, profilaktyki                  i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rozwiązywania problemów alkoholowych </a:t>
            </a:r>
            <a: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i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innych, których </a:t>
            </a:r>
            <a: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celem jest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integracja </a:t>
            </a:r>
            <a: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osób i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rodzin </a:t>
            </a:r>
            <a: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grup szczególnego </a:t>
            </a:r>
            <a:r>
              <a:rPr lang="pl-PL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ryzyka”.</a:t>
            </a:r>
            <a:endParaRPr lang="pl-PL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045307" y="555955"/>
            <a:ext cx="504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</a:t>
            </a:r>
            <a:r>
              <a:rPr lang="pl-PL" sz="18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stawa z dnia 8 marca 1990 r. o samorządzie gminnym</a:t>
            </a:r>
            <a:endParaRPr lang="pl-PL" sz="18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303513" y="248828"/>
            <a:ext cx="8156587" cy="490008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857525"/>
              </p:ext>
            </p:extLst>
          </p:nvPr>
        </p:nvGraphicFramePr>
        <p:xfrm>
          <a:off x="247219" y="797356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03513" y="1272108"/>
            <a:ext cx="8050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przewidywalności i stabilności działań w zakresie polityki na rzecz osób z niepełnosprawnościami (krótki czas obowiązywania programów i projektów na rzecz tej grupy, brak stabilności zatrudnienia specjalistów),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rozwój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oferty kulturalnej dla dzieci i młodzieży z niepełnosprawnością na terenie Miasta oraz podnoszenie kwalifikacji osób pracujących z dziećmi i młodzieżą, w zakresie opieki nad osobami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niepełnosprawnościami.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4398" y="274427"/>
            <a:ext cx="6195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WSPARCIE OSÓB Z </a:t>
            </a: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NIEPEŁNOSPRAWNOŚCIAMI</a:t>
            </a:r>
            <a:endParaRPr lang="pl-PL" sz="24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55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303513" y="248828"/>
            <a:ext cx="8156587" cy="490008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917591"/>
              </p:ext>
            </p:extLst>
          </p:nvPr>
        </p:nvGraphicFramePr>
        <p:xfrm>
          <a:off x="247219" y="797356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03513" y="1272108"/>
            <a:ext cx="80504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stopień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dostosowania infrastruktury technicznej Miasta pod względem potrzeb osób o ograniczonej mobilności został oceniony przez większość ankietowanych jako średni (31%). Zdaniem 18% jest on duży, a według 16% – niewielki,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samotność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oraz problemy zdrowotne jako zdaniem badanych mieszkańców najważniejsze problemy osób starszych i z niepełnosprawnościami z terenu Miasta,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rozpowszechnianie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informacji o dostępnych formach pomocy oraz zapewnienie całodobowej opieki jako główne obszary wymagające rozwoju w zakresie wsparcia osób starszych i z niepełnosprawnościami.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4398" y="274427"/>
            <a:ext cx="6195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WSPARCIE OSÓB Z </a:t>
            </a: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NIEPEŁNOSPRAWNOŚCIAMI</a:t>
            </a:r>
            <a:endParaRPr lang="pl-PL" sz="24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9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555498"/>
              </p:ext>
            </p:extLst>
          </p:nvPr>
        </p:nvGraphicFramePr>
        <p:xfrm>
          <a:off x="281566" y="1075334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74398" y="1528876"/>
            <a:ext cx="783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Poprawa warunków społecznego funkcjonowania osób </a:t>
            </a:r>
            <a:r>
              <a:rPr lang="pl-PL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starszych i </a:t>
            </a:r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osób z </a:t>
            </a:r>
            <a:r>
              <a:rPr lang="pl-PL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niepełnosprawnościami </a:t>
            </a:r>
            <a:br>
              <a:rPr lang="pl-PL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pl-PL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 </a:t>
            </a:r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społeczności lokalnej.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281566" y="2179393"/>
            <a:ext cx="8125051" cy="395018"/>
            <a:chOff x="0" y="0"/>
            <a:chExt cx="8125051" cy="395018"/>
          </a:xfrm>
          <a:scene3d>
            <a:camera prst="orthographicFront"/>
            <a:lightRig rig="flat" dir="t"/>
          </a:scene3d>
        </p:grpSpPr>
        <p:sp>
          <p:nvSpPr>
            <p:cNvPr id="12" name="Prostokąt zaokrąglony 11"/>
            <p:cNvSpPr/>
            <p:nvPr/>
          </p:nvSpPr>
          <p:spPr>
            <a:xfrm>
              <a:off x="0" y="0"/>
              <a:ext cx="8125051" cy="39501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9283" y="19283"/>
              <a:ext cx="8086485" cy="356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CELE OPERACYJNE:</a:t>
              </a:r>
              <a:endPara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474398" y="2650544"/>
            <a:ext cx="7740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Zapewnienie dostępności do odpowiednich usług pomocowych i opiekuńczych osobom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niepełnosprawnością z terenu Miasta oraz tworzenie warunków do ich samodzielnego funkcjonowania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Umożliwienie osobom z niepełnosprawnościami pełnego udziału w życiu społecznym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wyrównywanie szans na płaszczyźnie zawodowej, ekonomicznej i życia codziennego.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1"/>
            <a:ext cx="8156587" cy="561599"/>
            <a:chOff x="0" y="0"/>
            <a:chExt cx="8156587" cy="561599"/>
          </a:xfrm>
        </p:grpSpPr>
        <p:sp>
          <p:nvSpPr>
            <p:cNvPr id="1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474398" y="454987"/>
            <a:ext cx="5195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WSPARCIE OSÓB Z NIEPEŁNOSPRAWNOŚCIAMI</a:t>
            </a:r>
          </a:p>
        </p:txBody>
      </p:sp>
    </p:spTree>
    <p:extLst>
      <p:ext uri="{BB962C8B-B14F-4D97-AF65-F5344CB8AC3E}">
        <p14:creationId xmlns:p14="http://schemas.microsoft.com/office/powerpoint/2010/main" val="1411972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74;p14"/>
          <p:cNvCxnSpPr/>
          <p:nvPr/>
        </p:nvCxnSpPr>
        <p:spPr>
          <a:xfrm>
            <a:off x="3827652" y="611964"/>
            <a:ext cx="14100" cy="3982349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xmlns="" id="{7FD9EBC7-1077-4B08-96EB-6F198AD5A70F}"/>
              </a:ext>
            </a:extLst>
          </p:cNvPr>
          <p:cNvSpPr txBox="1">
            <a:spLocks/>
          </p:cNvSpPr>
          <p:nvPr/>
        </p:nvSpPr>
        <p:spPr>
          <a:xfrm>
            <a:off x="412005" y="553075"/>
            <a:ext cx="3248093" cy="410012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Podmioty odpowiedzialne</a:t>
            </a:r>
            <a:r>
              <a:rPr lang="pl-PL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i współpracujące</a:t>
            </a:r>
          </a:p>
          <a:p>
            <a:pPr marL="0" indent="0">
              <a:buNone/>
            </a:pPr>
            <a:endParaRPr lang="pl-PL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Źródła finansowania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84E882B-5974-4BC3-8EC5-89073F3D18FB}"/>
              </a:ext>
            </a:extLst>
          </p:cNvPr>
          <p:cNvSpPr txBox="1"/>
          <p:nvPr/>
        </p:nvSpPr>
        <p:spPr>
          <a:xfrm>
            <a:off x="3950209" y="1076746"/>
            <a:ext cx="4828031" cy="330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MOPS, UM, WTZ, ŚDS, placówki ochrony zdrowia, NGO, PWD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miejskie instytucje kultury, sportu i rekreacji, lokalni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przedsiębiorcy, MZK</a:t>
            </a: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7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1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Budżet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Miasta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Budżet Państwa,                                     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Fundusze Europejskie,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PFRON, inne środki zewnętrzne</a:t>
            </a:r>
            <a:endParaRPr lang="pl-PL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186470" y="402927"/>
            <a:ext cx="8192025" cy="561599"/>
            <a:chOff x="0" y="210189"/>
            <a:chExt cx="8192025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210189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121804" y="265019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1"/>
              <a:r>
                <a:rPr lang="pl-PL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WSPARCIE OSÓB Z NIEPEŁNOSPRAWNOŚCIAMI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856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2"/>
            <a:ext cx="8156587" cy="758096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504902"/>
              </p:ext>
            </p:extLst>
          </p:nvPr>
        </p:nvGraphicFramePr>
        <p:xfrm>
          <a:off x="313103" y="1244345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3" y="1733703"/>
            <a:ext cx="78397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niewystarczająca liczba szkoleń w zakresie profilaktyki uzależnień, dla kadry pedagogicznej oraz innych osób pracujących z dziećmi, w tym programów rekomendowanych,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ograniczone działania profilaktyczne dotyczące uzależnień, skierowane do dorosłych mieszkańców Miasta,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odpowiedniego wsparcia w zakresie uzależnień behawioralnych dla rodzin z dziećmi (w tym działań edukacyjnych),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konieczność wzmożenia działań profilaktyczno-edukacyjnych skierowanych do rodziców, </a:t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szczególności w zakresie uzależnień behawioralnych,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dostosowanie form działań profilaktycznych do potrzeb dzieci i młodzieży,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wysoka dostępność do alkoholu na terenie Miasta – konieczność zmian w zakresie lokalnej polityki antyalkoholowej (ograniczenie nocnej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sprzedaży, zmniejszenie liczby zezwoleń, zwiększenie odległości pomiędzy punktami sprzedaży alkoholu, monitorowanie otoczenia sklepów, pod względem spożywania alkoholu).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4399" y="454987"/>
            <a:ext cx="6779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PROFILAKTYKA I ROZWIĄZYWANIE PROBLEMÓW UZALEŻNIEŃ</a:t>
            </a:r>
          </a:p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OD SUBSTANCJI PSYCHOAKTYWNYCH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6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2"/>
            <a:ext cx="8156587" cy="758096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150510"/>
              </p:ext>
            </p:extLst>
          </p:nvPr>
        </p:nvGraphicFramePr>
        <p:xfrm>
          <a:off x="313103" y="1244345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3" y="1733703"/>
            <a:ext cx="78397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alkohol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spożywa większość badanych, tj. 70%, w tym w sposób ryzykowny, tj. codziennie bądź kilka razy w tygodniu sięga po niego łącznie 13%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respondentów,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spożywanie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alkoholu w sposób okazjonalny (kilka razy w roku) deklaruje co piąty ankietowany (22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%),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czwarty dorosły mieszkaniec Miasta pali papierosy tradycyjne codziennie (25%), z kolei po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e-papierosy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 taką częstotliwością sięga 15%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badanych,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bezpośredni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kontakt z narkotykami i dopalaczami miało 16% respondentów, w tym większość zadeklarowała sięgnięcie po nie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jednokrotnie,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piąty badany nie zna danych kontaktowych do miejsc, gdzie można się zgłosić w przypadku chęci uzyskania pomocy (20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%),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nadmiernego korzystania z urządzeń elektronicznych może dotyczyć 6% respondentów, którzy poświęcają na to więcej niż 7 godzin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dziennie,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piąty ankietowany przyznał, że w ciągu ostatnich 12 miesięcy przed przystąpieniem do badania, podejmował się gier na pieniądze (21%).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4399" y="454987"/>
            <a:ext cx="6779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PROFILAKTYKA I ROZWIĄZYWANIE PROBLEMÓW UZALEŻNIEŃ</a:t>
            </a:r>
          </a:p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OD SUBSTANCJI PSYCHOAKTYWNYCH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92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150812"/>
              </p:ext>
            </p:extLst>
          </p:nvPr>
        </p:nvGraphicFramePr>
        <p:xfrm>
          <a:off x="300848" y="1288011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00849" y="1792761"/>
            <a:ext cx="783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Ograniczanie negatywnych zdrowotnych i społecznych skutków wynikających z nadużywania alkoholu, używania innych środków psychoaktywnych oraz uzależnień behawioralnych.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320132" y="2346826"/>
            <a:ext cx="8125051" cy="395018"/>
            <a:chOff x="0" y="0"/>
            <a:chExt cx="8125051" cy="395018"/>
          </a:xfrm>
          <a:scene3d>
            <a:camera prst="orthographicFront"/>
            <a:lightRig rig="flat" dir="t"/>
          </a:scene3d>
        </p:grpSpPr>
        <p:sp>
          <p:nvSpPr>
            <p:cNvPr id="12" name="Prostokąt zaokrąglony 11"/>
            <p:cNvSpPr/>
            <p:nvPr/>
          </p:nvSpPr>
          <p:spPr>
            <a:xfrm>
              <a:off x="0" y="0"/>
              <a:ext cx="8125051" cy="39501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9283" y="19283"/>
              <a:ext cx="8086485" cy="356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CELE OPERACYJNE:</a:t>
              </a:r>
              <a:endPara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20130" y="2857806"/>
            <a:ext cx="81057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Zwiększenie dostępności do pomocy terapeutycznej i rehabilitacyjnej dla osób uzależnionych i ich rodzin,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także wspomaganie działalności podmiotów służących rozwiązywaniu problemów uzależnień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Podejmowanie profilaktycznych działań w zakresie uruchamiania mechanizmów społecznych, prawnych oraz edukacyjnych, sprzyjających promowaniu abstynencji i przeciwdziałaniu uzależnieniom,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szczególności wśród dzieci i młodzieży.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1"/>
            <a:ext cx="8156587" cy="757852"/>
            <a:chOff x="0" y="0"/>
            <a:chExt cx="8156587" cy="561599"/>
          </a:xfrm>
        </p:grpSpPr>
        <p:sp>
          <p:nvSpPr>
            <p:cNvPr id="1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474399" y="454987"/>
            <a:ext cx="6779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PROFILAKTYKA I ROZWIĄZYWANIE PROBLEMÓW UZALEŻNIEŃ</a:t>
            </a:r>
          </a:p>
          <a:p>
            <a:pPr lvl="1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OD SUBSTANCJI PSYCHOAKTYWNYCH</a:t>
            </a:r>
          </a:p>
        </p:txBody>
      </p:sp>
    </p:spTree>
    <p:extLst>
      <p:ext uri="{BB962C8B-B14F-4D97-AF65-F5344CB8AC3E}">
        <p14:creationId xmlns:p14="http://schemas.microsoft.com/office/powerpoint/2010/main" val="24116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74;p14"/>
          <p:cNvCxnSpPr/>
          <p:nvPr/>
        </p:nvCxnSpPr>
        <p:spPr>
          <a:xfrm>
            <a:off x="3827652" y="611964"/>
            <a:ext cx="14100" cy="3982349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xmlns="" id="{7FD9EBC7-1077-4B08-96EB-6F198AD5A70F}"/>
              </a:ext>
            </a:extLst>
          </p:cNvPr>
          <p:cNvSpPr txBox="1">
            <a:spLocks/>
          </p:cNvSpPr>
          <p:nvPr/>
        </p:nvSpPr>
        <p:spPr>
          <a:xfrm>
            <a:off x="412005" y="553075"/>
            <a:ext cx="3248093" cy="410012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Podmioty odpowiedzialne</a:t>
            </a:r>
            <a:r>
              <a:rPr lang="pl-PL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i współpracujące</a:t>
            </a:r>
          </a:p>
          <a:p>
            <a:pPr marL="0" indent="0">
              <a:buNone/>
            </a:pPr>
            <a:endParaRPr lang="pl-PL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Źródła finansowania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84E882B-5974-4BC3-8EC5-89073F3D18FB}"/>
              </a:ext>
            </a:extLst>
          </p:cNvPr>
          <p:cNvSpPr txBox="1"/>
          <p:nvPr/>
        </p:nvSpPr>
        <p:spPr>
          <a:xfrm>
            <a:off x="3899002" y="1144612"/>
            <a:ext cx="5062118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MOPS, MKRPA, ZI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KPP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SOWiIK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placówki 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oświatowe, placówki ochrony zdrowia,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NGO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PWD, miejskie 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instytucje kultury, sportu i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rekreacji</a:t>
            </a: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1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Budżet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Miasta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środki pochodzące z 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opłat za wydawanie zezwoleń na sprzedaż napojów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alkoholowych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środki własne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NGO, środki zewnętrzne                    </a:t>
            </a: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01101" y="310154"/>
            <a:ext cx="8156587" cy="707033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27415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1"/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PROFILAKTYKA I ROZWIĄZYWANIE PROBLEMÓW UZALEŻNIEŃ</a:t>
              </a:r>
            </a:p>
            <a:p>
              <a:pPr lvl="1"/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OD SUBSTANCJI PSYCHOAKTYWNYCH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029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2"/>
            <a:ext cx="8156587" cy="502064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827081"/>
              </p:ext>
            </p:extLst>
          </p:nvPr>
        </p:nvGraphicFramePr>
        <p:xfrm>
          <a:off x="281567" y="959053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3" y="1499618"/>
            <a:ext cx="8183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ukrywanie problemu przemocy w rodzinie przez osoby jej doświadczające, w tym przez dzieci, seniorów oraz osoby z niepełnosprawnościami z powody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strachu,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funkcjonujące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przekonania i stereotypy, jako trudności w przeciwdziałaniu przemocy i związany z tym brak chęci na uzyskanie pomocy przez osoby jej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doświadczające,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możliwości oszacowania rzeczywistej skali przemocy w rodzinie na terenie Miasta, z powodu trudności z dotarciem do informacji na temat rodzin uwikłanych w ten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konieczność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zwiększenia działań w kierunku osób stosujących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przemoc,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umożliwienie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opieki psychoterapeutycznej dla ofiar i sprawców przemocy w sposób długofalowy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bezpłatny,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skorelowanie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problemu przemocy z innymi problemami społecznymi, przede wszystkim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alkoholizmem,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długi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czas oczekiwania na poradnictwo, w ramach umowy z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NFZ,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rozwój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poradnictwa dla rodzin, w zakresie radzenia sobie z trudnymi sytuacjami bez użycia przemocy.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4400" y="454987"/>
            <a:ext cx="4918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PRZECIWDZIAŁANIE PRZEMOCY W RODZINIE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8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2"/>
            <a:ext cx="8156587" cy="502064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418573"/>
              </p:ext>
            </p:extLst>
          </p:nvPr>
        </p:nvGraphicFramePr>
        <p:xfrm>
          <a:off x="281567" y="959053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3" y="1499618"/>
            <a:ext cx="81835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18% dorosłych badanych mieszkańców Miasta, doświadczyło w swoim życiu zjawiska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przemocy,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zbliżony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odsetek ankietowanych przyznał, że zastosował kiedykolwiek przemoc wobec drugiej osoby (19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%),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piąty ankietowany deklaruje, że zna w swoim otoczeniu osoby doświadczające przemocy domowej (22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%),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% mieszkańców biorących udział w badaniu nie wie, czy stosowanie kar fizycznych wobec dzieci jest dobrą metodą wychowawczą, z kolei 24% ma do niej pozytywny stosunek.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4400" y="454987"/>
            <a:ext cx="4918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PRZECIWDZIAŁANIE PRZEMOCY W RODZINIE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3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14225" y="1082250"/>
            <a:ext cx="3549300" cy="29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/>
            <a:r>
              <a:rPr lang="pl-PL" sz="28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DZIEDZINY OBJĘTE PLANOWANIEM STRATEGICZNYM</a:t>
            </a:r>
            <a:endParaRPr lang="pl-PL" sz="28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915561" y="515257"/>
            <a:ext cx="5133341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Times New Roman"/>
              </a:rPr>
              <a:t>Wspieranie rodziny i system pieczy zastępczej,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wsparcie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osób z </a:t>
            </a: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niepełnosprawnościami,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zdrowie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psychiczne, </a:t>
            </a:r>
            <a:endParaRPr lang="pl-P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profilaktyka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i rozwiązywanie problemów uzależnień od substancji psychoaktywnych oraz uzależnień behawioralnych, </a:t>
            </a:r>
            <a:endParaRPr lang="pl-P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przeciwdziałanie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przemocy w rodzinie, </a:t>
            </a:r>
            <a:endParaRPr lang="pl-P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aktywność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i integracja społeczna seniorów, </a:t>
            </a:r>
            <a:endParaRPr lang="pl-P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promocja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zatrudnienia, reintegracja zawodowa </a:t>
            </a: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społeczna osób podlegających wykluczeniu społecznemu, </a:t>
            </a:r>
            <a:endParaRPr lang="pl-P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wsparcie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osób z problemem </a:t>
            </a:r>
            <a:r>
              <a:rPr 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ubóstwa.</a:t>
            </a:r>
          </a:p>
        </p:txBody>
      </p:sp>
      <p:cxnSp>
        <p:nvCxnSpPr>
          <p:cNvPr id="5" name="Google Shape;74;p14"/>
          <p:cNvCxnSpPr/>
          <p:nvPr/>
        </p:nvCxnSpPr>
        <p:spPr>
          <a:xfrm>
            <a:off x="3820602" y="364063"/>
            <a:ext cx="14100" cy="4209600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75442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157727"/>
              </p:ext>
            </p:extLst>
          </p:nvPr>
        </p:nvGraphicFramePr>
        <p:xfrm>
          <a:off x="281567" y="1258480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00849" y="1741555"/>
            <a:ext cx="7839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Ograniczenie skali występowania zjawiska przemocy w rodzinie, poprzez zapewnienie bezpieczeństwa </a:t>
            </a:r>
            <a:r>
              <a:rPr lang="pl-PL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pl-PL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 </a:t>
            </a:r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wsparcia osobom doświadczającym przemocy oraz prowadzenie skutecznych oddziaływań wobec osób ją stosujących.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281565" y="2519151"/>
            <a:ext cx="8125051" cy="395384"/>
            <a:chOff x="0" y="0"/>
            <a:chExt cx="8125051" cy="395384"/>
          </a:xfrm>
          <a:scene3d>
            <a:camera prst="orthographicFront"/>
            <a:lightRig rig="flat" dir="t"/>
          </a:scene3d>
        </p:grpSpPr>
        <p:sp>
          <p:nvSpPr>
            <p:cNvPr id="12" name="Prostokąt zaokrąglony 11"/>
            <p:cNvSpPr/>
            <p:nvPr/>
          </p:nvSpPr>
          <p:spPr>
            <a:xfrm>
              <a:off x="0" y="0"/>
              <a:ext cx="8125051" cy="39501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9282" y="38932"/>
              <a:ext cx="8086485" cy="356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CELE OPERACYJNE:</a:t>
              </a:r>
              <a:endPara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20132" y="3005073"/>
            <a:ext cx="8365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Zwiększenie dostępności i jakości wsparcia specjalistycznego, świadczonego w zakresie przemocy domowej, ochrona ofiar przemocy oraz promowanie konstruktywnych sposobów rozwiązywania konfliktów rodzinnych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Zwiększenie wrażliwości oraz skali reakcji społecznej i instytucjonalnej na obserwowane przejawy przemocy w rodzinie oraz prowadzenie działalności profilaktyczno-edukacyjnej dotyczącej zjawiska przemocy, adresowanej w szczególności do dzieci i młodzieży.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3"/>
            <a:ext cx="8156587" cy="516694"/>
            <a:chOff x="0" y="0"/>
            <a:chExt cx="8156587" cy="561599"/>
          </a:xfrm>
        </p:grpSpPr>
        <p:sp>
          <p:nvSpPr>
            <p:cNvPr id="1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474400" y="463315"/>
            <a:ext cx="4918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PRZECIWDZIAŁANIE PRZEMOCY W RODZINIE</a:t>
            </a:r>
          </a:p>
        </p:txBody>
      </p:sp>
    </p:spTree>
    <p:extLst>
      <p:ext uri="{BB962C8B-B14F-4D97-AF65-F5344CB8AC3E}">
        <p14:creationId xmlns:p14="http://schemas.microsoft.com/office/powerpoint/2010/main" val="1450937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74;p14"/>
          <p:cNvCxnSpPr/>
          <p:nvPr/>
        </p:nvCxnSpPr>
        <p:spPr>
          <a:xfrm>
            <a:off x="3827652" y="611964"/>
            <a:ext cx="14100" cy="3982349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xmlns="" id="{7FD9EBC7-1077-4B08-96EB-6F198AD5A70F}"/>
              </a:ext>
            </a:extLst>
          </p:cNvPr>
          <p:cNvSpPr txBox="1">
            <a:spLocks/>
          </p:cNvSpPr>
          <p:nvPr/>
        </p:nvSpPr>
        <p:spPr>
          <a:xfrm>
            <a:off x="412005" y="611964"/>
            <a:ext cx="3248093" cy="410012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Podmioty odpowiedzialne</a:t>
            </a:r>
            <a:r>
              <a:rPr lang="pl-PL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i współpracujące</a:t>
            </a:r>
          </a:p>
          <a:p>
            <a:pPr marL="0" indent="0">
              <a:buNone/>
            </a:pPr>
            <a:endParaRPr lang="pl-PL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Źródła finansowania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84E882B-5974-4BC3-8EC5-89073F3D18FB}"/>
              </a:ext>
            </a:extLst>
          </p:cNvPr>
          <p:cNvSpPr txBox="1"/>
          <p:nvPr/>
        </p:nvSpPr>
        <p:spPr>
          <a:xfrm>
            <a:off x="3899002" y="1147215"/>
            <a:ext cx="5062118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MOPS, UM, MKRPA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KPP, 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ZI, SOWiIK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placówki 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oświatowe, placówki ochrony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zdrowia, NGO, PWD, </a:t>
            </a:r>
            <a:r>
              <a:rPr lang="pl-PL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miejskie instytucje kultury, sportu i rekreacji</a:t>
            </a: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1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Budżet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Miasta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Budżet Państwa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środki własne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NGO, środki 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pochodzące z opłat za wydawanie zezwoleń na sprzedaż napojów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alkoholowych, środki zewnętrzne</a:t>
            </a: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139165" y="415089"/>
            <a:ext cx="8156587" cy="610324"/>
            <a:chOff x="0" y="76816"/>
            <a:chExt cx="8156587" cy="484783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76816"/>
              <a:ext cx="8125051" cy="4847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76816"/>
              <a:ext cx="8070221" cy="454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1"/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PRZECIWDZIAŁANIE PRZEMOCY W RODZINIE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9181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336071" y="300025"/>
            <a:ext cx="8156587" cy="702015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196651"/>
              </p:ext>
            </p:extLst>
          </p:nvPr>
        </p:nvGraphicFramePr>
        <p:xfrm>
          <a:off x="276584" y="1067876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10789" y="1587400"/>
            <a:ext cx="840991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ograniczone miejsca pracy dla kobiet, ze względu na przemysłowy charakter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Miasta,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problemy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w zakresie transportu i komunikacji publicznej, stanowiące barierę w podjęciu zatrudnienia przez część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mieszkańców,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migracje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ludzi młodych – wyjeżdżanie z Miasta w celach edukacyjnych i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zarobkowych,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możliwości podjęcia zatrudnienia przez część młodych rodziców oraz opiekunów nieformalnych osób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zależnych,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nieadekwatne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oczekiwania finansowe wśród młodych osób bez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doświadczenia,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niskie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kompetencje w zakresie komunikacji społecznej wśród młodych mieszkańców Miasta, wpływające na trudności w znalezieniu i utrzymaniu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zatrudnienia,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chęci podjęcia zatrudnienia wśród części osób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bezrobotnych,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unikanie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zatrudnienia z powodu możliwości utraty prawa do pobierania świadczeń z pomocy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społecznej,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chęci do podnoszenia swoich kwalifikacji przez część osób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bezrobotnych,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niepodejmowanie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legalnego zatrudnienia przez dłużników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alimentacyjnych,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skorelowanie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problemu bezrobocia z innymi problemami społecznymi, generujące konieczność prowadzenia odpowiedniej diagnozy sytuacji osoby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bezrobotnej,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niewystarczające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doradztwo zawodowe na etapie szkoły podstawowej.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10789" y="300024"/>
            <a:ext cx="7778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PROMOCJA ZATRUDNIENIA, REINTEGRACJA ZAWODOWA I SPOŁECZNA </a:t>
            </a:r>
          </a:p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OSÓB PODLEGAJĄCYCH WYKLUCZENIU SPOŁECZNEMU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40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336071" y="300025"/>
            <a:ext cx="8156587" cy="702015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551688"/>
              </p:ext>
            </p:extLst>
          </p:nvPr>
        </p:nvGraphicFramePr>
        <p:xfrm>
          <a:off x="276584" y="1067876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10789" y="1587400"/>
            <a:ext cx="80503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brak kwalifikacji zawodowych, brak ofert pracy dostosowanych do kompetencji i kwalifikacji zawodowych, niewystarczająca liczba miejsc pracy w Mieście oraz nieadekwatne wynagrodzenie, jako najważniejsze problemy osób pozostających bez zatrudnienia zdaniem ankietowanych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mieszkańców,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trudności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dostrzeżone w zakresie braku możliwości znalezienia zatrudnienia przez kobiety oraz rodziców małych dzieci (rynek pracy niedostosowany do potrzeb kobiet, niewystarczająca liczba miejsc w żłobkach/przedszkolach, brak ofert pracy w godzinach funkcjonowania przedszkoli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szkolenia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podnoszące kwalifikacje zawodowe, powstawanie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nowych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miejsc pracy oraz doradztwo zawodowe jako działania, które zdaniem badanych mieszkańców należy podejmować w szerszym zakresie na terenie Miasta, w zakresie przeciwdziałania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bezrobociu,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analogiczne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do badań jakościowych wskazanie przez ankietowanych konieczności podjęcia działań w zakresie m.in.: rozwoju transportu publicznego, zwiększenia miejsc w żłobkach i przedszkolach oraz stworzenia warunków pracy matkom małych dzieci, np. możliwość pracy zdalnej.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10789" y="300024"/>
            <a:ext cx="7778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PROMOCJA ZATRUDNIENIA, REINTEGRACJA ZAWODOWA I SPOŁECZNA </a:t>
            </a:r>
          </a:p>
          <a:p>
            <a:pPr lvl="1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OSÓB PODLEGAJĄCYCH WYKLUCZENIU SPOŁECZNEMU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56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886348"/>
              </p:ext>
            </p:extLst>
          </p:nvPr>
        </p:nvGraphicFramePr>
        <p:xfrm>
          <a:off x="367933" y="1346533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24230" y="1814707"/>
            <a:ext cx="783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Wspieranie osób bezrobotnych w zdobyciu zatrudnienia oraz przeciwdziałanie i ograniczanie negatywnych skutków psychospołecznych bezrobocia.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320132" y="2413296"/>
            <a:ext cx="8125051" cy="395018"/>
            <a:chOff x="0" y="0"/>
            <a:chExt cx="8125051" cy="395018"/>
          </a:xfrm>
          <a:scene3d>
            <a:camera prst="orthographicFront"/>
            <a:lightRig rig="flat" dir="t"/>
          </a:scene3d>
        </p:grpSpPr>
        <p:sp>
          <p:nvSpPr>
            <p:cNvPr id="12" name="Prostokąt zaokrąglony 11"/>
            <p:cNvSpPr/>
            <p:nvPr/>
          </p:nvSpPr>
          <p:spPr>
            <a:xfrm>
              <a:off x="0" y="0"/>
              <a:ext cx="8125051" cy="39501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9283" y="19283"/>
              <a:ext cx="8086485" cy="356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CELE OPERACYJNE:</a:t>
              </a:r>
              <a:endPara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20130" y="2850489"/>
            <a:ext cx="836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Propagowanie aktywnych form zwalczania bezrobocia oraz rozwój współpracy i wymiany informacji pomiędzy podmiotami działającymi na rzecz aktywizacji osób, w tym długotrwale bezrobotnych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2"/>
            <a:ext cx="8156587" cy="823932"/>
            <a:chOff x="0" y="0"/>
            <a:chExt cx="8156587" cy="561599"/>
          </a:xfrm>
        </p:grpSpPr>
        <p:sp>
          <p:nvSpPr>
            <p:cNvPr id="1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474398" y="454987"/>
            <a:ext cx="7414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PROMOCJA ZATRUDNIENIA, REINTEGRACJA ZAWODOWA </a:t>
            </a:r>
          </a:p>
          <a:p>
            <a:pPr lvl="1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 SPOŁECZNA OSÓB PODLEGAJĄCYCH WYKLUCZENIU SPOŁECZNEMU</a:t>
            </a:r>
          </a:p>
        </p:txBody>
      </p:sp>
    </p:spTree>
    <p:extLst>
      <p:ext uri="{BB962C8B-B14F-4D97-AF65-F5344CB8AC3E}">
        <p14:creationId xmlns:p14="http://schemas.microsoft.com/office/powerpoint/2010/main" val="1989926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74;p14"/>
          <p:cNvCxnSpPr/>
          <p:nvPr/>
        </p:nvCxnSpPr>
        <p:spPr>
          <a:xfrm>
            <a:off x="3827652" y="611964"/>
            <a:ext cx="14100" cy="3982349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xmlns="" id="{7FD9EBC7-1077-4B08-96EB-6F198AD5A70F}"/>
              </a:ext>
            </a:extLst>
          </p:cNvPr>
          <p:cNvSpPr txBox="1">
            <a:spLocks/>
          </p:cNvSpPr>
          <p:nvPr/>
        </p:nvSpPr>
        <p:spPr>
          <a:xfrm>
            <a:off x="412004" y="767836"/>
            <a:ext cx="3248093" cy="410012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Podmioty odpowiedzialne</a:t>
            </a:r>
            <a:r>
              <a:rPr lang="pl-PL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i współpracujące</a:t>
            </a:r>
          </a:p>
          <a:p>
            <a:pPr marL="0" indent="0">
              <a:buNone/>
            </a:pPr>
            <a:endParaRPr lang="pl-PL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Źródła finansowania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84E882B-5974-4BC3-8EC5-89073F3D18FB}"/>
              </a:ext>
            </a:extLst>
          </p:cNvPr>
          <p:cNvSpPr txBox="1"/>
          <p:nvPr/>
        </p:nvSpPr>
        <p:spPr>
          <a:xfrm>
            <a:off x="3899002" y="1375630"/>
            <a:ext cx="5010912" cy="27853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PUP, MOPS, UM, NGO, MZK, WTZ, ŚDS, placówki oświatowe, podmioty 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sektora prywatnego</a:t>
            </a: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1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Budżet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Miasta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Budżet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Państwa, Fundusz Pracy, Fundusze Europejskie, PFRON                             </a:t>
            </a: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18006" y="403966"/>
            <a:ext cx="8125051" cy="727740"/>
            <a:chOff x="31536" y="230834"/>
            <a:chExt cx="8125051" cy="484783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31536" y="230834"/>
              <a:ext cx="8125051" cy="4847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252432"/>
              <a:ext cx="8070221" cy="454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1"/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PROMOCJA ZATRUDNIENIA, REINTEGRACJA ZAWODOWA </a:t>
              </a:r>
            </a:p>
            <a:p>
              <a:pPr lvl="1"/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I SPOŁECZNA OSÓB PODLEGAJĄCYCH WYKLUCZENIU SPOŁECZNEMU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101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367607" y="373178"/>
            <a:ext cx="8156587" cy="490018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720610"/>
              </p:ext>
            </p:extLst>
          </p:nvPr>
        </p:nvGraphicFramePr>
        <p:xfrm>
          <a:off x="261953" y="943662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607" y="1514250"/>
            <a:ext cx="79476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brak na terenie Miasta schroniska dla bezdomnych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kobiet,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łaźni i toalet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miejskich,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wzrost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bezdomności wśród osób młodych, przede wszystkim ze względu uzależnienie od środków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psychoaktywnych,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niechęć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osób bezdomnych do uzyskania pomocy, często ze względu na borykanie się z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uzależnieniem,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rynek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pracy niedostosowany do możliwości zatrudnienia kobiet, ze względu na produkcyjny, hutniczy charakter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Miasta,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zbyt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mała liczba miejsc pracy dla samotnych matek, na co wpływa brak elastyczności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pracodawców,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możliwości określenia rzeczywistej skali ubóstwa (niskie kryteria dochodowe uzyskania świadczeń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niewystarczająca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działalność organizacji pozarządowych w obszarze wspierania osób ubogich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bezdomnych.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10791" y="405707"/>
            <a:ext cx="5719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WSPARCIE OSÓB Z PROBLEMEM UBÓSTWA</a:t>
            </a:r>
            <a:endParaRPr lang="pl-PL" sz="24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90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367607" y="373178"/>
            <a:ext cx="8156587" cy="490018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289277"/>
              </p:ext>
            </p:extLst>
          </p:nvPr>
        </p:nvGraphicFramePr>
        <p:xfrm>
          <a:off x="261953" y="943662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53973" y="1514250"/>
            <a:ext cx="7735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7% ankietowanych doświadczyło ubóstwa w ciągu ostatniego roku przed badaniem, z kolei co trzeci miał trudność w udzieleniu jednoznacznej odpowiedzi na to pytanie (32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%),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Największy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odsetek respondentów ocenia swoją sytuację materialną jako ani dobrą, ani złą (44%). Na złą i bardzo złą sytuację wskazało łącznie 18%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osób.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Średnio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co trzeci badany doświadczył w ciągu ostatniego roku przed badaniem odrzucenia (37%), głównie ze względu na starszy lub młody wiek oraz poglądy polityczne.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10791" y="405707"/>
            <a:ext cx="5719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WSPARCIE OSÓB Z PROBLEMEM UBÓSTWA</a:t>
            </a:r>
            <a:endParaRPr lang="pl-PL" sz="24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70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521348"/>
              </p:ext>
            </p:extLst>
          </p:nvPr>
        </p:nvGraphicFramePr>
        <p:xfrm>
          <a:off x="281567" y="1258480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83270" y="1741554"/>
            <a:ext cx="783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solidFill>
                  <a:sysClr val="windowText" lastClr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Wspieranie i budowa mechanizmów współdziałania podmiotów działających na rzecz przeciwdziałania ubóstwu i wykluczeniu społecznemu.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281566" y="2316895"/>
            <a:ext cx="8125051" cy="395018"/>
            <a:chOff x="0" y="0"/>
            <a:chExt cx="8125051" cy="395018"/>
          </a:xfrm>
          <a:scene3d>
            <a:camera prst="orthographicFront"/>
            <a:lightRig rig="flat" dir="t"/>
          </a:scene3d>
        </p:grpSpPr>
        <p:sp>
          <p:nvSpPr>
            <p:cNvPr id="12" name="Prostokąt zaokrąglony 11"/>
            <p:cNvSpPr/>
            <p:nvPr/>
          </p:nvSpPr>
          <p:spPr>
            <a:xfrm>
              <a:off x="0" y="0"/>
              <a:ext cx="8125051" cy="39501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9283" y="38566"/>
              <a:ext cx="8086485" cy="356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CELE OPERACYJNE:</a:t>
              </a:r>
              <a:endPara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63486" y="2828544"/>
            <a:ext cx="8043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Rozwój działań na rzecz ograniczenia ubóstwa i poprawy poziomu życia osób i rodzin żyjących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niewystarczających warunkach materialnych oraz tworzenie warunków do wychodzenia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bezdomności.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3"/>
            <a:ext cx="8156587" cy="516693"/>
            <a:chOff x="0" y="0"/>
            <a:chExt cx="8156587" cy="561599"/>
          </a:xfrm>
        </p:grpSpPr>
        <p:sp>
          <p:nvSpPr>
            <p:cNvPr id="1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aladea" panose="02040503050406030204" pitchFamily="18" charset="-18"/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474400" y="454987"/>
            <a:ext cx="4796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WSPARCIE OSÓB Z PROBLEMEM </a:t>
            </a: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UBÓSTWA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62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74;p14"/>
          <p:cNvCxnSpPr/>
          <p:nvPr/>
        </p:nvCxnSpPr>
        <p:spPr>
          <a:xfrm>
            <a:off x="3827652" y="611964"/>
            <a:ext cx="14100" cy="3982349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xmlns="" id="{7FD9EBC7-1077-4B08-96EB-6F198AD5A70F}"/>
              </a:ext>
            </a:extLst>
          </p:cNvPr>
          <p:cNvSpPr txBox="1">
            <a:spLocks/>
          </p:cNvSpPr>
          <p:nvPr/>
        </p:nvSpPr>
        <p:spPr>
          <a:xfrm>
            <a:off x="412005" y="553075"/>
            <a:ext cx="3248093" cy="410012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Podmioty odpowiedzialne</a:t>
            </a:r>
            <a:r>
              <a:rPr lang="pl-PL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i współpracujące</a:t>
            </a:r>
          </a:p>
          <a:p>
            <a:pPr marL="0" indent="0">
              <a:buNone/>
            </a:pPr>
            <a:endParaRPr lang="pl-PL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Źródła finansowania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84E882B-5974-4BC3-8EC5-89073F3D18FB}"/>
              </a:ext>
            </a:extLst>
          </p:cNvPr>
          <p:cNvSpPr txBox="1"/>
          <p:nvPr/>
        </p:nvSpPr>
        <p:spPr>
          <a:xfrm>
            <a:off x="3899002" y="1017186"/>
            <a:ext cx="5106009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pl-PL" sz="2200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MOPS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UM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placówki 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oświatowe, NGO</a:t>
            </a: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1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Budżet</a:t>
            </a:r>
            <a:r>
              <a:rPr lang="pl-PL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Miasta</a:t>
            </a:r>
            <a:r>
              <a:rPr lang="pl-PL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Budżet Państwa, środki własne NGO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18006" y="401106"/>
            <a:ext cx="8125051" cy="603008"/>
            <a:chOff x="31536" y="177945"/>
            <a:chExt cx="8125051" cy="484783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31536" y="177945"/>
              <a:ext cx="8125051" cy="4847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193099"/>
              <a:ext cx="8070221" cy="454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1"/>
              <a:r>
                <a:rPr lang="pl-PL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WSPARCIE OSÓB Z PROBLEMEM UBÓSTWA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83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14225" y="1082250"/>
            <a:ext cx="3549300" cy="29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/>
            <a:r>
              <a:rPr lang="pl-PL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KIERUNKI ROZWIĄZYWANIA PROBLEMÓW SPOŁECZNYCH</a:t>
            </a:r>
            <a:endParaRPr lang="pl-PL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915561" y="705452"/>
            <a:ext cx="5133341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dalszej części prezentacji omówione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zostały dla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każdej z dziedzin objętych planowaniem strategicznym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obszary problemowe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cele operacyjne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zadania i wskaźniki realizacji celu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podmioty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odpowiedzialne i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współpracujące we wdrażaniu zadań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źródła finansowania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zadań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Google Shape;74;p14"/>
          <p:cNvCxnSpPr/>
          <p:nvPr/>
        </p:nvCxnSpPr>
        <p:spPr>
          <a:xfrm>
            <a:off x="3820602" y="364063"/>
            <a:ext cx="14100" cy="4209600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82587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65652" y="402336"/>
            <a:ext cx="2167128" cy="854507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WIZJA</a:t>
            </a:r>
            <a:endParaRPr lang="pl-PL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645567" y="1451153"/>
            <a:ext cx="7554772" cy="167243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„Stalowa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Wola miastem wykorzystującym swój potencjał społeczny, gospodarczy i kulturowy do kreowania zrównoważonej polityki społecznej, ze szczególnym uwzględnieniem międzypokoleniowej </a:t>
            </a: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integracji”.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81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3901" y="314554"/>
            <a:ext cx="1764793" cy="85450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MISJA</a:t>
            </a:r>
            <a:endParaRPr lang="pl-PL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351129" y="1173175"/>
            <a:ext cx="8353958" cy="24990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„Stalowa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Wola będzie dążyła do rozwijania polityki społecznej, odpowiadającej w sposób adekwatny na potrzeby i problemy mieszkańców. Miasto będzie stwarzało warunki do wzmacniania potencjału młodych osób, seniorów oraz wszystkich mieszkańców, a także gwarantowało bezpieczeństwo socjalne i możliwość realizowania oddolnych inicjatyw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społecznych”.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31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700" y="386105"/>
            <a:ext cx="8520600" cy="733120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HARMONOGRAM WDRAŻANIA STRATEGII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48000"/>
              </p:ext>
            </p:extLst>
          </p:nvPr>
        </p:nvGraphicFramePr>
        <p:xfrm>
          <a:off x="1374735" y="1193423"/>
          <a:ext cx="6174552" cy="3067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005"/>
                <a:gridCol w="2982194"/>
                <a:gridCol w="2548353"/>
              </a:tblGrid>
              <a:tr h="248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Etap</a:t>
                      </a:r>
                      <a:endParaRPr lang="pl-PL" sz="1200" dirty="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Wyszczególnienie</a:t>
                      </a:r>
                      <a:endParaRPr lang="pl-PL" sz="120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 realizacji</a:t>
                      </a:r>
                      <a:endParaRPr lang="pl-PL" sz="120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</a:tr>
              <a:tr h="12144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Etap I</a:t>
                      </a:r>
                      <a:endParaRPr lang="pl-PL" sz="120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Podjęcie uchwały przez Radę Miejską 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Stalowej Woli o przyjęciu do realizacji „Strategii Rozwiązywania Problemów Społecznych Miasta Stalowej Woli na lata 2023-2028”.</a:t>
                      </a:r>
                      <a:endParaRPr lang="pl-PL" sz="1200" dirty="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 kwartał 2022 r.</a:t>
                      </a:r>
                      <a:endParaRPr lang="pl-PL" sz="1200" dirty="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</a:tr>
              <a:tr h="496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Etap II</a:t>
                      </a:r>
                      <a:endParaRPr lang="pl-PL" sz="120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Koordynacja realizacji działań objętych Strategią.</a:t>
                      </a:r>
                      <a:endParaRPr lang="pl-PL" sz="120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kwartał 2023 r. – </a:t>
                      </a:r>
                      <a:br>
                        <a:rPr lang="pl-P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 kwartał 2028 r.</a:t>
                      </a:r>
                      <a:endParaRPr lang="pl-PL" sz="1200" dirty="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</a:tr>
              <a:tr h="598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Etap III</a:t>
                      </a:r>
                      <a:endParaRPr lang="pl-PL" sz="120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Monitoring.</a:t>
                      </a:r>
                      <a:endParaRPr lang="pl-PL" sz="120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kwartał każdego roku począwszy od  2024 r. 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2028 r. za rok poprzedni</a:t>
                      </a:r>
                      <a:endParaRPr lang="pl-PL" sz="1200" dirty="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</a:tr>
              <a:tr h="248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Etap IV</a:t>
                      </a:r>
                      <a:endParaRPr lang="pl-PL" sz="120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Ewaluacja Strategii.</a:t>
                      </a:r>
                      <a:endParaRPr lang="pl-PL" sz="120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kwartał 2029 r.</a:t>
                      </a:r>
                      <a:endParaRPr lang="pl-PL" sz="1200" dirty="0">
                        <a:solidFill>
                          <a:srgbClr val="FFC20B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722" marR="6072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308" y="240345"/>
            <a:ext cx="8520600" cy="73312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FINANSOWANIE DZIAŁAŃ</a:t>
            </a: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13308" y="827160"/>
            <a:ext cx="569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przewidzianych w Strategii </a:t>
            </a:r>
            <a:r>
              <a:rPr lang="pl-PL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Rozwiązywania Problemów Społecznych Miasta Stalowej Woli na </a:t>
            </a:r>
            <a:r>
              <a:rPr lang="pl-PL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lata </a:t>
            </a:r>
            <a:r>
              <a:rPr lang="pl-PL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2023-2028</a:t>
            </a:r>
            <a:endParaRPr lang="pl-PL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519376" y="1411935"/>
            <a:ext cx="29772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413310" y="1526239"/>
            <a:ext cx="53510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b="1" dirty="0">
                <a:latin typeface="Calibri" panose="020F0502020204030204" pitchFamily="34" charset="0"/>
                <a:cs typeface="Calibri" panose="020F0502020204030204" pitchFamily="34" charset="0"/>
              </a:rPr>
              <a:t>Ramy finansowe Strategii uzależnione są od możliwości finansowych </a:t>
            </a:r>
            <a:r>
              <a:rPr lang="pl-PL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Miasta, w </a:t>
            </a:r>
            <a:r>
              <a:rPr lang="pl-PL" sz="1300" b="1" dirty="0">
                <a:latin typeface="Calibri" panose="020F0502020204030204" pitchFamily="34" charset="0"/>
                <a:cs typeface="Calibri" panose="020F0502020204030204" pitchFamily="34" charset="0"/>
              </a:rPr>
              <a:t>tym środków posiadanych przez jednostkę oraz pozyskanych </a:t>
            </a:r>
            <a:r>
              <a:rPr lang="pl-PL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 </a:t>
            </a:r>
            <a:r>
              <a:rPr lang="pl-PL" sz="1300" b="1" dirty="0">
                <a:latin typeface="Calibri" panose="020F0502020204030204" pitchFamily="34" charset="0"/>
                <a:cs typeface="Calibri" panose="020F0502020204030204" pitchFamily="34" charset="0"/>
              </a:rPr>
              <a:t>źródeł zewnętrznych. </a:t>
            </a:r>
            <a:endParaRPr lang="pl-PL" sz="13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ramach Strategii opracowana została prognoza finansowa celów i działań przewidzianych do realizacji, do której wykorzystano analizę wydatków Miasta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działania z zakresu polityki społecznej w latach poprzednich.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prognozie wyodrębniono obszary budżetowe i zastosowano średnią wzrostu 2,5% w skali roku. </a:t>
            </a:r>
            <a:endParaRPr lang="pl-PL" sz="1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Podstawowym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źródłem finansowania Strategii będą środki pochodzące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budżetu Miasta </a:t>
            </a:r>
            <a:r>
              <a:rPr lang="pl-PL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Stalowej Woli,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ale także z budżetu Wojewody, Samorządu Województwa, Funduszu Pracy, Ministerstwa Rodziny i Polityki Społecznej, PFRON, Funduszu Solidarnościowego, UE, NGO i środki prywatne.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841" y1="77273" x2="67841" y2="77273"/>
                        <a14:foregroundMark x1="59265" y1="57143" x2="59265" y2="57143"/>
                        <a14:foregroundMark x1="55436" y1="41948" x2="55436" y2="41948"/>
                        <a14:foregroundMark x1="58193" y1="24675" x2="57427" y2="24026"/>
                        <a14:foregroundMark x1="56202" y1="9870" x2="56202" y2="9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86" y="1287476"/>
            <a:ext cx="2553303" cy="3010786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815583" y="1378275"/>
            <a:ext cx="629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2023</a:t>
            </a:r>
            <a:endParaRPr lang="pl-PL" sz="1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793637" y="1869322"/>
            <a:ext cx="629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2024</a:t>
            </a:r>
            <a:endParaRPr lang="pl-PL" sz="12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815584" y="2367976"/>
            <a:ext cx="577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2025</a:t>
            </a:r>
            <a:endParaRPr lang="pl-PL" sz="12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815584" y="2880039"/>
            <a:ext cx="629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2026</a:t>
            </a:r>
            <a:endParaRPr lang="pl-PL" sz="12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826556" y="3398200"/>
            <a:ext cx="629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2027</a:t>
            </a:r>
            <a:endParaRPr lang="pl-PL" sz="12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815582" y="3888318"/>
            <a:ext cx="629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2028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642003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310" y="379333"/>
            <a:ext cx="8520600" cy="733120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MONITOROWANIE DZIAŁAŃ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519376" y="1016914"/>
            <a:ext cx="29772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420625" y="1314780"/>
            <a:ext cx="46268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celu identyfikacji osiąganych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rezultatów oraz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porównaniu ich zgodności z założeniami Strategia poddana zostanie procesowi monitoringowemu, który będzie polegał na gromadzeniu i opracowywaniu informacji oraz danych zebranych od wszystkich podmiotów zaangażowanych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realizację działań strategicznych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Punktem odniesienia będą między innymi wskaźniki monitoringowe,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wskazujące na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wartość bazową oraz docelową, czyli pożądany stan na koniec okresu obowiązywania Strategii.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569" y1="86093" x2="15569" y2="86093"/>
                        <a14:foregroundMark x1="17964" y1="90728" x2="17964" y2="90728"/>
                        <a14:foregroundMark x1="83234" y1="92053" x2="85629" y2="92053"/>
                        <a14:foregroundMark x1="85629" y1="17219" x2="85629" y2="17219"/>
                        <a14:foregroundMark x1="83832" y1="13245" x2="83832" y2="13245"/>
                        <a14:foregroundMark x1="12575" y1="15232" x2="12575" y2="15232"/>
                        <a14:foregroundMark x1="10778" y1="27152" x2="10778" y2="27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43" y="746251"/>
            <a:ext cx="1868971" cy="168990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820716" y="2545886"/>
            <a:ext cx="4144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Ponadto, w </a:t>
            </a: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2029 </a:t>
            </a:r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roku opracowana zostanie końcowa ewaluacja (ex-post), która posłuży samorządowi </a:t>
            </a: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Stalowej Woli do </a:t>
            </a:r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oceny realnej sytuacji </a:t>
            </a: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stanu rozwiązywania problemów społecznych </a:t>
            </a: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Mieście, a także będzie pomocnym narzędziem </a:t>
            </a: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podejmowaniu właściwych decyzji dotyczących kształtu polityki i pomocy społecznej Miasta </a:t>
            </a: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kolejnych latach.</a:t>
            </a:r>
          </a:p>
        </p:txBody>
      </p:sp>
    </p:spTree>
    <p:extLst>
      <p:ext uri="{BB962C8B-B14F-4D97-AF65-F5344CB8AC3E}">
        <p14:creationId xmlns:p14="http://schemas.microsoft.com/office/powerpoint/2010/main" val="884939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308" y="240345"/>
            <a:ext cx="8520600" cy="733120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PODSUMOWANIE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413308" y="827160"/>
            <a:ext cx="569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STRATEGII ROZWIĄZYWANIA PROBLEMÓW </a:t>
            </a:r>
            <a:r>
              <a:rPr lang="pl-PL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SPOŁECZNYCH</a:t>
            </a:r>
          </a:p>
          <a:p>
            <a:r>
              <a:rPr lang="pl-PL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MIASTA STALOWEJ WOLI NA LATA 2023-2028</a:t>
            </a:r>
            <a:endParaRPr lang="pl-PL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519376" y="1411935"/>
            <a:ext cx="29772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413310" y="1526239"/>
            <a:ext cx="734080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Strategia Rozwiązywania Problemów Społecznych, której projekt zaprezentowany został podczas niniejszych konsultacji jest odpowiedzią </a:t>
            </a:r>
            <a:r>
              <a:rPr lang="pl-PL" sz="1200" b="1" dirty="0" smtClean="0"/>
              <a:t>miasta Stalowej Woli na </a:t>
            </a:r>
            <a:r>
              <a:rPr lang="pl-PL" sz="1200" b="1" dirty="0"/>
              <a:t>zidentyfikowane problemy </a:t>
            </a:r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i </a:t>
            </a:r>
            <a:r>
              <a:rPr lang="pl-PL" sz="1200" b="1" dirty="0"/>
              <a:t>potrzeby społeczne. Planowane sposoby ich zaspokajania są kontynuacją istniejącego systemu wsparcia i tworzą możliwość jego uzupełnienia o nowe rozwiązania</a:t>
            </a:r>
            <a:r>
              <a:rPr lang="pl-PL" sz="1200" b="1" dirty="0" smtClean="0"/>
              <a:t>.</a:t>
            </a:r>
          </a:p>
          <a:p>
            <a:endParaRPr lang="pl-PL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/>
              <a:t>Realizacja Strategii wpłynie na poprawę jakości </a:t>
            </a:r>
            <a:r>
              <a:rPr lang="pl-PL" sz="1200" dirty="0" smtClean="0"/>
              <a:t>życia mieszkańców </a:t>
            </a:r>
            <a:r>
              <a:rPr lang="pl-PL" sz="1200" dirty="0"/>
              <a:t>Miasta, ze </a:t>
            </a:r>
            <a:r>
              <a:rPr lang="pl-PL" sz="1200" dirty="0" smtClean="0"/>
              <a:t>szczególnym uwzględnieniem </a:t>
            </a:r>
            <a:r>
              <a:rPr lang="pl-PL" sz="1200" dirty="0"/>
              <a:t>dzieci, młodzieży, osób starszych oraz grup osób wykluczonych lub zagrożonych wykluczeniem społecznym. Należy </a:t>
            </a:r>
            <a:r>
              <a:rPr lang="pl-PL" sz="1200" dirty="0" smtClean="0"/>
              <a:t>zaznaczyć, że </a:t>
            </a:r>
            <a:r>
              <a:rPr lang="pl-PL" sz="1200" dirty="0"/>
              <a:t>zadania z zakresu szeroko rozumianej polityki społecznej realizowane są za pomocą wszelkich dostępnych kompetencji </a:t>
            </a:r>
            <a:r>
              <a:rPr lang="pl-PL" sz="1200" dirty="0" smtClean="0"/>
              <a:t>i </a:t>
            </a:r>
            <a:r>
              <a:rPr lang="pl-PL" sz="1200" dirty="0"/>
              <a:t>możliwości Miasta, w tym przy wykorzystaniu zidentyfikowanych zasobów, natomiast Strategia jest wyborem priorytetowych obszarów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i </a:t>
            </a:r>
            <a:r>
              <a:rPr lang="pl-PL" sz="1200" dirty="0"/>
              <a:t>kierunków działań, które uznane zostały za kluczowe, a więc umożliwiające najbardziej efektywne osiągnięcie założonych celów.</a:t>
            </a:r>
          </a:p>
        </p:txBody>
      </p:sp>
    </p:spTree>
    <p:extLst>
      <p:ext uri="{BB962C8B-B14F-4D97-AF65-F5344CB8AC3E}">
        <p14:creationId xmlns:p14="http://schemas.microsoft.com/office/powerpoint/2010/main" val="199185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14225" y="1082250"/>
            <a:ext cx="3549300" cy="29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/>
            <a:r>
              <a:rPr lang="pl-PL" sz="32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KLUCZOWE PROBLEMY MIASTA STALOWEJ WOLI</a:t>
            </a:r>
            <a:endParaRPr lang="pl-PL" sz="3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010659" y="1502810"/>
            <a:ext cx="4884624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igracje młodych ludzi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tarzenie się społeczeństwa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drowie psychiczne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Google Shape;74;p14"/>
          <p:cNvCxnSpPr/>
          <p:nvPr/>
        </p:nvCxnSpPr>
        <p:spPr>
          <a:xfrm>
            <a:off x="3820602" y="364063"/>
            <a:ext cx="14100" cy="4209600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335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331870"/>
            <a:ext cx="8156587" cy="561599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MIGRACJE MŁODYCH LUDZI I WSPIERANIE </a:t>
              </a:r>
              <a:r>
                <a:rPr lang="pl-PL" sz="24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RODZINY</a:t>
              </a:r>
              <a:endPara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267971"/>
              </p:ext>
            </p:extLst>
          </p:nvPr>
        </p:nvGraphicFramePr>
        <p:xfrm>
          <a:off x="313103" y="1002182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3" y="1477671"/>
            <a:ext cx="83737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niewystarczająca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liczba miejsc w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żłobkach,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motywacji/zaangażowania rodzin borykających się z rożnego rodzaju problemami społecznymi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proces pomocowy,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długotrwałe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korzystanie z pomocy społecznej jako pokoleniowo dziedziczona forma funkcjonowania społecznego, wśród części rodzin korzystających ze wsparcia społecznego,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świadczenie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pomocy doraźnej zamiast długofalowej wobec części rodzin, co wpływa na powierzchowne, tymczasowe rozwiązanie problemu, który niejednokrotnie się odnawia,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zakresie oferty kulturalnej dla rodzin z dziećmi (niska elastyczność oferty kolidująca z czasem pracy, brak aktualizacji kalendarza imprez kulturalnych, co powoduje nakładanie się na siebie wydarzeń oraz niski poziom informacji społecznej w tym zakresie),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kumulacja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rodzin dysfunkcyjnych w konkretnych środowiskach (brak integracji między społecznością lokalną),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deficyty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lokalowe (długi czas oczekiwania na mieszkania socjalne, ograniczona liczba mieszkań socjalnych/komunalnych, wysokie opłaty),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migracje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mieszkańców Miasta poza jego teren, w celach zarobkowych, edukacyjnych, itp.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331870"/>
            <a:ext cx="8156587" cy="561599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MIGRACJE MŁODYCH LUDZI I WSPIERANIE RODZINY</a:t>
              </a:r>
              <a:endPara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989740"/>
              </p:ext>
            </p:extLst>
          </p:nvPr>
        </p:nvGraphicFramePr>
        <p:xfrm>
          <a:off x="313103" y="1002182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3" y="1477671"/>
            <a:ext cx="8373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działania Miasta w zakresie organizacji i zagospodarowania czasu wolnego rodzin ocenia dobrze i bardzo dobrze 60% badanych, dostatecznie – 23%, z kolei niedostatecznie – 8%,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działania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Miasta w zakresie organizacji i zagospodarowania czasu wolnego dzieci i młodzieży zostały ocenione dobrze i bardzo dobrze przez 49% respondentów, dostatecznie – 21%, z kolei niedostatecznie – 10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%,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profilaktyka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 terapia w zakresie uzależnień i przemocy w rodzinie oraz pomoc terapeutyczna, jako najczęściej wskazywane przez ankietowanych działania, które poprawiłyby sytuację rodzin z trudnościami opiekuńczo-wychowawczymi w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Mieście,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samodzielnych odpowiedziach mieszkańcy wskazywali m.in. na konieczność zwiększenia miejsc w żłobkach i przedszkolach, podnoszenie kompetencji zawodowych osób zajmujących się szeroko pojętym wsparciem rodzin, a także promowanie programów skierowanych na wsparcie rodzin.	</a:t>
            </a:r>
          </a:p>
        </p:txBody>
      </p:sp>
    </p:spTree>
    <p:extLst>
      <p:ext uri="{BB962C8B-B14F-4D97-AF65-F5344CB8AC3E}">
        <p14:creationId xmlns:p14="http://schemas.microsoft.com/office/powerpoint/2010/main" val="201155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81567" y="405021"/>
            <a:ext cx="8156587" cy="561599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MIGRACJE MŁODYCH LUDZI I WSPIERANIE RODZINY</a:t>
              </a:r>
              <a:endPara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xmlns="" id="{5B307867-C9C1-4865-BBCA-CEB161EE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652808"/>
              </p:ext>
            </p:extLst>
          </p:nvPr>
        </p:nvGraphicFramePr>
        <p:xfrm>
          <a:off x="281566" y="1075334"/>
          <a:ext cx="8125051" cy="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7932" y="1528876"/>
            <a:ext cx="7839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Zahamowanie nadmiernego odpływu młodych mieszkańców, poprzez prowadzenie aktywnej polityki podnoszącej konkurencyjność i atrakcyjność Miasta pod względem warunków życia, a także prowadzenie polityki prorodzinnej, skierowanej na podnoszenie kompetencji rodzicielskich.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359800" y="2286823"/>
            <a:ext cx="8125051" cy="395018"/>
            <a:chOff x="0" y="0"/>
            <a:chExt cx="8125051" cy="395018"/>
          </a:xfrm>
          <a:scene3d>
            <a:camera prst="orthographicFront"/>
            <a:lightRig rig="flat" dir="t"/>
          </a:scene3d>
        </p:grpSpPr>
        <p:sp>
          <p:nvSpPr>
            <p:cNvPr id="12" name="Prostokąt zaokrąglony 11"/>
            <p:cNvSpPr/>
            <p:nvPr/>
          </p:nvSpPr>
          <p:spPr>
            <a:xfrm>
              <a:off x="0" y="0"/>
              <a:ext cx="8125051" cy="39501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9283" y="19283"/>
              <a:ext cx="8086485" cy="356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CELE OPERACYJNE:</a:t>
              </a:r>
              <a:endPara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87215" y="2812177"/>
            <a:ext cx="81491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Wykreowanie kompleksowego systemu zapewniającego wsparcie i możliwości rozwoju ludziom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młodym oraz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rodzinom z dziećmi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Wspieranie rodzin we wzmacnianiu lub odzyskiwaniu zdolności do wypełniania funkcji rodziny, motywowanie jej członków do zaangażowania w ograniczanie problemów występujących w środowisku rodzinnym oraz promowanie instytucji rodziny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Prowadzenie działalności na rzecz prawidłowego rozwoju dzieci i młodzieży, przeciwdziałanie podejmowaniu przez nich zachowań ryzykownych oraz zapewnienie sprzyjających warunków do życia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rozwoju młodzieży, w celu przeciwdziałania emigracjom poza teren Miasta.</a:t>
            </a:r>
          </a:p>
        </p:txBody>
      </p:sp>
    </p:spTree>
    <p:extLst>
      <p:ext uri="{BB962C8B-B14F-4D97-AF65-F5344CB8AC3E}">
        <p14:creationId xmlns:p14="http://schemas.microsoft.com/office/powerpoint/2010/main" val="428156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74;p14"/>
          <p:cNvCxnSpPr/>
          <p:nvPr/>
        </p:nvCxnSpPr>
        <p:spPr>
          <a:xfrm>
            <a:off x="3820602" y="754337"/>
            <a:ext cx="14100" cy="3850309"/>
          </a:xfrm>
          <a:prstGeom prst="straightConnector1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xmlns="" id="{7FD9EBC7-1077-4B08-96EB-6F198AD5A70F}"/>
              </a:ext>
            </a:extLst>
          </p:cNvPr>
          <p:cNvSpPr txBox="1">
            <a:spLocks/>
          </p:cNvSpPr>
          <p:nvPr/>
        </p:nvSpPr>
        <p:spPr>
          <a:xfrm>
            <a:off x="412005" y="667671"/>
            <a:ext cx="3248093" cy="410012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Podmioty odpowiedzialne</a:t>
            </a:r>
            <a:r>
              <a:rPr lang="pl-PL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i współpracujące</a:t>
            </a:r>
          </a:p>
          <a:p>
            <a:pPr marL="0" indent="0">
              <a:buNone/>
            </a:pPr>
            <a:endParaRPr lang="pl-PL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Źródła finansowania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84E882B-5974-4BC3-8EC5-89073F3D18FB}"/>
              </a:ext>
            </a:extLst>
          </p:cNvPr>
          <p:cNvSpPr txBox="1"/>
          <p:nvPr/>
        </p:nvSpPr>
        <p:spPr>
          <a:xfrm>
            <a:off x="3899001" y="1212394"/>
            <a:ext cx="517916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MOPS, UM, placówki oświatowe, NGO, SIM</a:t>
            </a:r>
            <a:r>
              <a:rPr lang="pl-PL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SOWiIK, </a:t>
            </a:r>
            <a:r>
              <a:rPr lang="pl-PL" sz="2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PWD, placówki </a:t>
            </a:r>
            <a:r>
              <a:rPr lang="pl-PL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oświatowe, miejskie instytucje kultury, sportu i </a:t>
            </a:r>
            <a:r>
              <a:rPr lang="pl-PL" sz="2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rekreacji, podmioty </a:t>
            </a:r>
            <a:r>
              <a:rPr lang="pl-PL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sektora </a:t>
            </a:r>
            <a:r>
              <a:rPr lang="pl-PL" sz="2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prywatnego, PCPR, PPP</a:t>
            </a:r>
            <a:endParaRPr lang="en-US" sz="2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2200" cap="all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100" cap="all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Budżet</a:t>
            </a:r>
            <a:r>
              <a:rPr lang="pl-PL" sz="2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Miasta</a:t>
            </a:r>
            <a:r>
              <a:rPr lang="pl-PL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Budżet </a:t>
            </a:r>
            <a:r>
              <a:rPr lang="pl-PL" sz="2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Powiatu, Budżet Państwa, Fundusze Europejskie</a:t>
            </a:r>
            <a:r>
              <a:rPr lang="pl-PL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środki własne </a:t>
            </a:r>
            <a:r>
              <a:rPr lang="pl-PL" sz="2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NGO</a:t>
            </a:r>
            <a:r>
              <a:rPr lang="pl-PL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środki Norweskiego Mechanizmu </a:t>
            </a:r>
            <a:r>
              <a:rPr lang="pl-PL" sz="20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Finansowego, inne środki zewnętrzne</a:t>
            </a:r>
            <a:endParaRPr lang="pl-PL" sz="2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78345522-00F8-420A-B757-1FE7EE312583}"/>
              </a:ext>
            </a:extLst>
          </p:cNvPr>
          <p:cNvGrpSpPr/>
          <p:nvPr/>
        </p:nvGrpSpPr>
        <p:grpSpPr>
          <a:xfrm>
            <a:off x="229652" y="397067"/>
            <a:ext cx="8156587" cy="561599"/>
            <a:chOff x="0" y="0"/>
            <a:chExt cx="8156587" cy="561599"/>
          </a:xfrm>
        </p:grpSpPr>
        <p:sp>
          <p:nvSpPr>
            <p:cNvPr id="9" name="Prostokąt: zaokrąglone rogi 6">
              <a:extLst>
                <a:ext uri="{FF2B5EF4-FFF2-40B4-BE49-F238E27FC236}">
                  <a16:creationId xmlns:a16="http://schemas.microsoft.com/office/drawing/2014/main" xmlns="" id="{1E1D5781-52FC-45D4-9244-9F59F0B85B23}"/>
                </a:ext>
              </a:extLst>
            </p:cNvPr>
            <p:cNvSpPr/>
            <p:nvPr/>
          </p:nvSpPr>
          <p:spPr>
            <a:xfrm>
              <a:off x="0" y="0"/>
              <a:ext cx="8125051" cy="56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xmlns="" id="{99447D22-F496-4064-85EE-DC33E19C4D2C}"/>
                </a:ext>
              </a:extLst>
            </p:cNvPr>
            <p:cNvSpPr txBox="1"/>
            <p:nvPr/>
          </p:nvSpPr>
          <p:spPr>
            <a:xfrm>
              <a:off x="86366" y="54830"/>
              <a:ext cx="8070221" cy="50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MIGRACJE MŁODYCH LUDZI I WSPIERANIE RODZINY</a:t>
              </a:r>
              <a:endPara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98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685</TotalTime>
  <Words>2672</Words>
  <Application>Microsoft Office PowerPoint</Application>
  <PresentationFormat>Pokaz na ekranie (16:9)</PresentationFormat>
  <Paragraphs>340</Paragraphs>
  <Slides>45</Slides>
  <Notes>43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2" baseType="lpstr">
      <vt:lpstr>Arial</vt:lpstr>
      <vt:lpstr>Times New Roman</vt:lpstr>
      <vt:lpstr>Calibri</vt:lpstr>
      <vt:lpstr>Caladea</vt:lpstr>
      <vt:lpstr>Cambria</vt:lpstr>
      <vt:lpstr>Impact</vt:lpstr>
      <vt:lpstr>NewsPrint</vt:lpstr>
      <vt:lpstr>Strategia Rozwiązywania Problemów Społecznych  Miasta Stalowej Woli</vt:lpstr>
      <vt:lpstr>UWARUNKOWANIA FORMALNE OPRACOWANIA STRATEGII</vt:lpstr>
      <vt:lpstr>DZIEDZINY OBJĘTE PLANOWANIEM STRATEGICZNYM</vt:lpstr>
      <vt:lpstr>KIERUNKI ROZWIĄZYWANIA PROBLEMÓW SPOŁECZNYCH</vt:lpstr>
      <vt:lpstr>KLUCZOWE PROBLEMY MIASTA STALOWEJ WOLI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POZOSTAŁE PROBLEMY MIASTA STALOWEJ WOLI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WIZJA</vt:lpstr>
      <vt:lpstr>MISJA</vt:lpstr>
      <vt:lpstr>HARMONOGRAM WDRAŻANIA STRATEGII</vt:lpstr>
      <vt:lpstr>FINANSOWANIE DZIAŁAŃ</vt:lpstr>
      <vt:lpstr>MONITOROWANIE DZIAŁAŃ</vt:lpstr>
      <vt:lpstr>PODSUMOWANIE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Stalowa Wola</dc:title>
  <cp:lastModifiedBy>Atelier</cp:lastModifiedBy>
  <cp:revision>82</cp:revision>
  <dcterms:modified xsi:type="dcterms:W3CDTF">2022-12-13T07:19:33Z</dcterms:modified>
</cp:coreProperties>
</file>