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83" r:id="rId4"/>
    <p:sldId id="267" r:id="rId5"/>
    <p:sldId id="268" r:id="rId6"/>
    <p:sldId id="307" r:id="rId7"/>
    <p:sldId id="269" r:id="rId8"/>
    <p:sldId id="270" r:id="rId9"/>
    <p:sldId id="308" r:id="rId10"/>
    <p:sldId id="272" r:id="rId11"/>
    <p:sldId id="273" r:id="rId12"/>
    <p:sldId id="274" r:id="rId13"/>
    <p:sldId id="309" r:id="rId14"/>
    <p:sldId id="285" r:id="rId15"/>
    <p:sldId id="286" r:id="rId16"/>
    <p:sldId id="284" r:id="rId17"/>
    <p:sldId id="275" r:id="rId18"/>
    <p:sldId id="310" r:id="rId19"/>
    <p:sldId id="288" r:id="rId20"/>
    <p:sldId id="289" r:id="rId21"/>
    <p:sldId id="311" r:id="rId22"/>
    <p:sldId id="305" r:id="rId23"/>
    <p:sldId id="304" r:id="rId24"/>
    <p:sldId id="290" r:id="rId25"/>
    <p:sldId id="306" r:id="rId26"/>
    <p:sldId id="299" r:id="rId27"/>
    <p:sldId id="300" r:id="rId28"/>
    <p:sldId id="302" r:id="rId29"/>
    <p:sldId id="301" r:id="rId30"/>
    <p:sldId id="258" r:id="rId3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111"/>
    <a:srgbClr val="003764"/>
    <a:srgbClr val="57B354"/>
    <a:srgbClr val="808080"/>
    <a:srgbClr val="FFA000"/>
    <a:srgbClr val="65C5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0317" autoAdjust="0"/>
  </p:normalViewPr>
  <p:slideViewPr>
    <p:cSldViewPr>
      <p:cViewPr varScale="1">
        <p:scale>
          <a:sx n="105" d="100"/>
          <a:sy n="105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B2CBB7-6837-4BF9-8DD6-23E418675D5C}" type="datetimeFigureOut">
              <a:rPr lang="pl-PL" smtClean="0"/>
              <a:pPr/>
              <a:t>2023-01-05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4F438-9276-4DB1-ACC3-DB79E85A1AC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8408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64F438-9276-4DB1-ACC3-DB79E85A1AC7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4751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64F438-9276-4DB1-ACC3-DB79E85A1AC7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1883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D:\hue\Atmoterm\prezentacja\slajdy\1\bg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405" y="0"/>
            <a:ext cx="9432925" cy="6858000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1547664" y="1628800"/>
            <a:ext cx="6192688" cy="1470025"/>
          </a:xfrm>
          <a:prstGeom prst="rect">
            <a:avLst/>
          </a:prstGeom>
        </p:spPr>
        <p:txBody>
          <a:bodyPr/>
          <a:lstStyle>
            <a:lvl1pPr algn="l">
              <a:defRPr sz="36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/>
              <a:t>Tytuł prezentacji, który może być dłuższy.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1547664" y="3212976"/>
            <a:ext cx="6192688" cy="57606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>
                <a:solidFill>
                  <a:srgbClr val="65C5C6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Kliknij, aby dodać podtytuł wzorca</a:t>
            </a:r>
          </a:p>
        </p:txBody>
      </p:sp>
      <p:pic>
        <p:nvPicPr>
          <p:cNvPr id="15" name="Picture 4" descr="D:\hue\Atmoterm\prezentacja\slajdy\1\sto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4149080"/>
            <a:ext cx="2520280" cy="762594"/>
          </a:xfrm>
          <a:prstGeom prst="rect">
            <a:avLst/>
          </a:prstGeom>
          <a:noFill/>
        </p:spPr>
      </p:pic>
      <p:sp>
        <p:nvSpPr>
          <p:cNvPr id="7" name="Podtytuł 2"/>
          <p:cNvSpPr txBox="1">
            <a:spLocks/>
          </p:cNvSpPr>
          <p:nvPr userDrawn="1"/>
        </p:nvSpPr>
        <p:spPr>
          <a:xfrm>
            <a:off x="4211960" y="5085184"/>
            <a:ext cx="6192688" cy="17728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>
                <a:solidFill>
                  <a:srgbClr val="65C5C6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pl-PL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FD514C-50DF-4297-B4DC-EFD636E65D80}" type="datetimeFigureOut">
              <a:rPr lang="pl-PL" smtClean="0"/>
              <a:pPr/>
              <a:t>2023-01-05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90DECB-830B-4EC1-99F4-FDB3539C08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FD514C-50DF-4297-B4DC-EFD636E65D80}" type="datetimeFigureOut">
              <a:rPr lang="pl-PL" smtClean="0"/>
              <a:pPr/>
              <a:t>2023-01-05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90DECB-830B-4EC1-99F4-FDB3539C08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46856" y="332656"/>
            <a:ext cx="8229600" cy="850106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65C5C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/>
              <a:t>Nagłówek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buClr>
                <a:srgbClr val="FFA000"/>
              </a:buClr>
              <a:buFont typeface="Calibri" pitchFamily="34" charset="0"/>
              <a:buChar char="•"/>
              <a:defRPr>
                <a:solidFill>
                  <a:srgbClr val="808080"/>
                </a:solidFill>
              </a:defRPr>
            </a:lvl1pPr>
            <a:lvl2pPr>
              <a:buClr>
                <a:srgbClr val="FFA000"/>
              </a:buClr>
              <a:defRPr>
                <a:solidFill>
                  <a:srgbClr val="808080"/>
                </a:solidFill>
              </a:defRPr>
            </a:lvl2pPr>
            <a:lvl3pPr>
              <a:buClr>
                <a:srgbClr val="FFA000"/>
              </a:buClr>
              <a:defRPr>
                <a:solidFill>
                  <a:srgbClr val="808080"/>
                </a:solidFill>
              </a:defRPr>
            </a:lvl3pPr>
            <a:lvl4pPr>
              <a:buClr>
                <a:srgbClr val="FFA000"/>
              </a:buClr>
              <a:defRPr>
                <a:solidFill>
                  <a:srgbClr val="808080"/>
                </a:solidFill>
              </a:defRPr>
            </a:lvl4pPr>
            <a:lvl5pPr>
              <a:buClr>
                <a:srgbClr val="FFA000"/>
              </a:buClr>
              <a:defRPr>
                <a:solidFill>
                  <a:srgbClr val="808080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FD514C-50DF-4297-B4DC-EFD636E65D80}" type="datetimeFigureOut">
              <a:rPr lang="pl-PL" smtClean="0"/>
              <a:pPr/>
              <a:t>2023-01-05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90DECB-830B-4EC1-99F4-FDB3539C08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FD514C-50DF-4297-B4DC-EFD636E65D80}" type="datetimeFigureOut">
              <a:rPr lang="pl-PL" smtClean="0"/>
              <a:pPr/>
              <a:t>2023-01-05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31840" y="630932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90DECB-830B-4EC1-99F4-FDB3539C08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FD514C-50DF-4297-B4DC-EFD636E65D80}" type="datetimeFigureOut">
              <a:rPr lang="pl-PL" smtClean="0"/>
              <a:pPr/>
              <a:t>2023-01-05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90DECB-830B-4EC1-99F4-FDB3539C08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FD514C-50DF-4297-B4DC-EFD636E65D80}" type="datetimeFigureOut">
              <a:rPr lang="pl-PL" smtClean="0"/>
              <a:pPr/>
              <a:t>2023-01-05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90DECB-830B-4EC1-99F4-FDB3539C08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FD514C-50DF-4297-B4DC-EFD636E65D80}" type="datetimeFigureOut">
              <a:rPr lang="pl-PL" smtClean="0"/>
              <a:pPr/>
              <a:t>2023-01-05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90DECB-830B-4EC1-99F4-FDB3539C08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FD514C-50DF-4297-B4DC-EFD636E65D80}" type="datetimeFigureOut">
              <a:rPr lang="pl-PL" smtClean="0"/>
              <a:pPr/>
              <a:t>2023-01-05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90DECB-830B-4EC1-99F4-FDB3539C08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FD514C-50DF-4297-B4DC-EFD636E65D80}" type="datetimeFigureOut">
              <a:rPr lang="pl-PL" smtClean="0"/>
              <a:pPr/>
              <a:t>2023-01-05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90DECB-830B-4EC1-99F4-FDB3539C08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D:\hue\Atmoterm\prezentacja\slajdy\2\bg.png"/>
          <p:cNvPicPr>
            <a:picLocks noChangeAspect="1" noChangeArrowheads="1"/>
          </p:cNvPicPr>
          <p:nvPr userDrawn="1"/>
        </p:nvPicPr>
        <p:blipFill>
          <a:blip r:embed="rId13" cstate="print"/>
          <a:stretch>
            <a:fillRect/>
          </a:stretch>
        </p:blipFill>
        <p:spPr bwMode="auto">
          <a:xfrm>
            <a:off x="0" y="0"/>
            <a:ext cx="9209454" cy="6237312"/>
          </a:xfrm>
          <a:prstGeom prst="rect">
            <a:avLst/>
          </a:prstGeom>
        </p:spPr>
      </p:pic>
      <p:pic>
        <p:nvPicPr>
          <p:cNvPr id="14" name="Picture 3" descr="D:\hue\Atmoterm\prezentacja\slajdy\2\footer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36512" y="6093296"/>
            <a:ext cx="9252520" cy="792088"/>
          </a:xfrm>
          <a:prstGeom prst="rect">
            <a:avLst/>
          </a:prstGeom>
          <a:noFill/>
        </p:spPr>
      </p:pic>
      <p:pic>
        <p:nvPicPr>
          <p:cNvPr id="15" name="Picture 5" descr="D:\hue\Atmoterm\prezentacja\slajdy\2\logo.pn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099369"/>
            <a:ext cx="3707904" cy="758629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252536" y="836712"/>
            <a:ext cx="9649072" cy="2406129"/>
          </a:xfrm>
        </p:spPr>
        <p:txBody>
          <a:bodyPr/>
          <a:lstStyle/>
          <a:p>
            <a:pPr algn="ctr"/>
            <a:r>
              <a:rPr lang="pl-PL" sz="4800" b="1" dirty="0"/>
              <a:t>Program ochrony środowiska </a:t>
            </a:r>
            <a:br>
              <a:rPr lang="pl-PL" sz="4800" b="1" dirty="0"/>
            </a:br>
            <a:r>
              <a:rPr lang="pl-PL" sz="4800" b="1" dirty="0"/>
              <a:t>dla Gminy Stalowa Wola na lata 2022-2026 z perspektywą do roku 2029</a:t>
            </a:r>
            <a:r>
              <a:rPr lang="pl-PL" sz="4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800" dirty="0">
                <a:latin typeface="Times New Roman" pitchFamily="18" charset="0"/>
                <a:cs typeface="Times New Roman" pitchFamily="18" charset="0"/>
              </a:rPr>
            </a:br>
            <a:r>
              <a:rPr lang="pl-PL" sz="4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4800" dirty="0">
                <a:latin typeface="Times New Roman" pitchFamily="18" charset="0"/>
                <a:cs typeface="Times New Roman" pitchFamily="18" charset="0"/>
              </a:rPr>
            </a:br>
            <a:r>
              <a:rPr lang="pl-PL" sz="4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800" dirty="0">
                <a:latin typeface="Times New Roman" pitchFamily="18" charset="0"/>
                <a:cs typeface="Times New Roman" pitchFamily="18" charset="0"/>
              </a:rPr>
            </a:br>
            <a:endParaRPr lang="pl-PL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912E97F8-624D-460D-64EC-D813A08962A4}"/>
              </a:ext>
            </a:extLst>
          </p:cNvPr>
          <p:cNvSpPr txBox="1"/>
          <p:nvPr/>
        </p:nvSpPr>
        <p:spPr>
          <a:xfrm>
            <a:off x="6876256" y="60212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Stalowa Wola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aokrąglony 4"/>
          <p:cNvSpPr/>
          <p:nvPr/>
        </p:nvSpPr>
        <p:spPr>
          <a:xfrm>
            <a:off x="467544" y="1746404"/>
            <a:ext cx="8075240" cy="1404156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2400" b="1" dirty="0">
                <a:solidFill>
                  <a:schemeClr val="tx2">
                    <a:lumMod val="75000"/>
                  </a:schemeClr>
                </a:solidFill>
              </a:rPr>
              <a:t>znaczna liczba osuwisk aktywnych i okresowo aktywnych</a:t>
            </a:r>
          </a:p>
        </p:txBody>
      </p:sp>
      <p:sp>
        <p:nvSpPr>
          <p:cNvPr id="6" name="Prostokąt zaokrąglony 3">
            <a:extLst>
              <a:ext uri="{FF2B5EF4-FFF2-40B4-BE49-F238E27FC236}">
                <a16:creationId xmlns:a16="http://schemas.microsoft.com/office/drawing/2014/main" xmlns="" id="{36DF69BE-847A-425F-96E4-3942B5B6CAAE}"/>
              </a:ext>
            </a:extLst>
          </p:cNvPr>
          <p:cNvSpPr/>
          <p:nvPr/>
        </p:nvSpPr>
        <p:spPr>
          <a:xfrm>
            <a:off x="467544" y="188640"/>
            <a:ext cx="8075240" cy="7920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chemeClr val="tx2">
                    <a:lumMod val="50000"/>
                  </a:schemeClr>
                </a:solidFill>
              </a:rPr>
              <a:t>GLEBY</a:t>
            </a:r>
          </a:p>
        </p:txBody>
      </p:sp>
      <p:sp>
        <p:nvSpPr>
          <p:cNvPr id="2" name="Prostokąt zaokrąglony 4">
            <a:extLst>
              <a:ext uri="{FF2B5EF4-FFF2-40B4-BE49-F238E27FC236}">
                <a16:creationId xmlns:a16="http://schemas.microsoft.com/office/drawing/2014/main" xmlns="" id="{C67A3A3E-BB8B-535D-0D08-0E39F94E8AA7}"/>
              </a:ext>
            </a:extLst>
          </p:cNvPr>
          <p:cNvSpPr/>
          <p:nvPr/>
        </p:nvSpPr>
        <p:spPr>
          <a:xfrm>
            <a:off x="501418" y="3645024"/>
            <a:ext cx="8075240" cy="1404156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2400" b="1" dirty="0">
                <a:solidFill>
                  <a:schemeClr val="tx2">
                    <a:lumMod val="75000"/>
                  </a:schemeClr>
                </a:solidFill>
              </a:rPr>
              <a:t>małe zróżnicowanie typów gleb</a:t>
            </a:r>
          </a:p>
        </p:txBody>
      </p:sp>
    </p:spTree>
    <p:extLst>
      <p:ext uri="{BB962C8B-B14F-4D97-AF65-F5344CB8AC3E}">
        <p14:creationId xmlns:p14="http://schemas.microsoft.com/office/powerpoint/2010/main" val="405648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467544" y="1750552"/>
            <a:ext cx="8075240" cy="1390415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2400" b="1" dirty="0">
                <a:solidFill>
                  <a:schemeClr val="tx2"/>
                </a:solidFill>
              </a:rPr>
              <a:t>wzrost kosztów </a:t>
            </a:r>
            <a:r>
              <a:rPr lang="pl-PL" sz="2400" b="1">
                <a:solidFill>
                  <a:schemeClr val="tx2"/>
                </a:solidFill>
              </a:rPr>
              <a:t>zagospodarowania </a:t>
            </a:r>
            <a:r>
              <a:rPr lang="pl-PL" sz="2400" b="1" smtClean="0">
                <a:solidFill>
                  <a:schemeClr val="tx2"/>
                </a:solidFill>
              </a:rPr>
              <a:t>odpadów</a:t>
            </a:r>
            <a:endParaRPr lang="pl-PL" sz="2400" b="1" dirty="0">
              <a:solidFill>
                <a:schemeClr val="tx2"/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850071" y="3572436"/>
            <a:ext cx="18473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rostokąt zaokrąglony 3">
            <a:extLst>
              <a:ext uri="{FF2B5EF4-FFF2-40B4-BE49-F238E27FC236}">
                <a16:creationId xmlns:a16="http://schemas.microsoft.com/office/drawing/2014/main" xmlns="" id="{2C6093C1-C8C3-4DE3-A413-6C71C8A3C11B}"/>
              </a:ext>
            </a:extLst>
          </p:cNvPr>
          <p:cNvSpPr/>
          <p:nvPr/>
        </p:nvSpPr>
        <p:spPr>
          <a:xfrm>
            <a:off x="467544" y="188640"/>
            <a:ext cx="8075240" cy="96635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chemeClr val="tx2">
                    <a:lumMod val="50000"/>
                  </a:schemeClr>
                </a:solidFill>
              </a:rPr>
              <a:t>GOSPODARKA ODPADAMI I ZAPOBIEGANIE POWSTAWANIU ODPADÓW</a:t>
            </a:r>
          </a:p>
        </p:txBody>
      </p:sp>
      <p:sp>
        <p:nvSpPr>
          <p:cNvPr id="2" name="Prostokąt zaokrąglony 6">
            <a:extLst>
              <a:ext uri="{FF2B5EF4-FFF2-40B4-BE49-F238E27FC236}">
                <a16:creationId xmlns:a16="http://schemas.microsoft.com/office/drawing/2014/main" xmlns="" id="{F6A3CC70-B5FE-DF3E-38CA-ADD417DB4263}"/>
              </a:ext>
            </a:extLst>
          </p:cNvPr>
          <p:cNvSpPr/>
          <p:nvPr/>
        </p:nvSpPr>
        <p:spPr>
          <a:xfrm>
            <a:off x="467544" y="3736529"/>
            <a:ext cx="8075240" cy="1390415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2400" b="1" dirty="0">
                <a:solidFill>
                  <a:schemeClr val="tx2"/>
                </a:solidFill>
              </a:rPr>
              <a:t>wzrost kosztów eksploatacji instalacji przetwarzania odpadów komunalnych</a:t>
            </a:r>
          </a:p>
        </p:txBody>
      </p:sp>
    </p:spTree>
    <p:extLst>
      <p:ext uri="{BB962C8B-B14F-4D97-AF65-F5344CB8AC3E}">
        <p14:creationId xmlns:p14="http://schemas.microsoft.com/office/powerpoint/2010/main" val="3153410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aokrąglony 4"/>
          <p:cNvSpPr/>
          <p:nvPr/>
        </p:nvSpPr>
        <p:spPr>
          <a:xfrm>
            <a:off x="467544" y="1664804"/>
            <a:ext cx="8075240" cy="1224136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2400" b="1" dirty="0">
                <a:solidFill>
                  <a:srgbClr val="003366"/>
                </a:solidFill>
              </a:rPr>
              <a:t>presja urbanistyczna, komunikacyjna oraz turystyczna na tereny o wysokich walorach przyrodniczych i krajobrazowych</a:t>
            </a:r>
          </a:p>
        </p:txBody>
      </p:sp>
      <p:sp>
        <p:nvSpPr>
          <p:cNvPr id="6" name="Prostokąt zaokrąglony 3">
            <a:extLst>
              <a:ext uri="{FF2B5EF4-FFF2-40B4-BE49-F238E27FC236}">
                <a16:creationId xmlns:a16="http://schemas.microsoft.com/office/drawing/2014/main" xmlns="" id="{9B3F5755-4CEE-4F23-B741-5DD3FDD9C5EA}"/>
              </a:ext>
            </a:extLst>
          </p:cNvPr>
          <p:cNvSpPr/>
          <p:nvPr/>
        </p:nvSpPr>
        <p:spPr>
          <a:xfrm>
            <a:off x="467544" y="188640"/>
            <a:ext cx="8075240" cy="79208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chemeClr val="tx2">
                    <a:lumMod val="50000"/>
                  </a:schemeClr>
                </a:solidFill>
              </a:rPr>
              <a:t>ZASOBY PRZYRODNICZE</a:t>
            </a:r>
          </a:p>
        </p:txBody>
      </p:sp>
      <p:sp>
        <p:nvSpPr>
          <p:cNvPr id="4" name="Prostokąt zaokrąglony 4">
            <a:extLst>
              <a:ext uri="{FF2B5EF4-FFF2-40B4-BE49-F238E27FC236}">
                <a16:creationId xmlns:a16="http://schemas.microsoft.com/office/drawing/2014/main" xmlns="" id="{119D8C8B-14F9-4BEF-B425-6148B5CDA733}"/>
              </a:ext>
            </a:extLst>
          </p:cNvPr>
          <p:cNvSpPr/>
          <p:nvPr/>
        </p:nvSpPr>
        <p:spPr>
          <a:xfrm>
            <a:off x="467544" y="3429000"/>
            <a:ext cx="8075240" cy="1552915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2400" b="1" dirty="0">
                <a:solidFill>
                  <a:srgbClr val="003366"/>
                </a:solidFill>
              </a:rPr>
              <a:t>zanikanie siedlisk na skutek przekształceń antropogenicznych, a także spowodowanych eutrofizacją wód, osuszaniem siedlisk, zmianami klimatu oraz sukcesją naturalną</a:t>
            </a:r>
          </a:p>
        </p:txBody>
      </p:sp>
    </p:spTree>
    <p:extLst>
      <p:ext uri="{BB962C8B-B14F-4D97-AF65-F5344CB8AC3E}">
        <p14:creationId xmlns:p14="http://schemas.microsoft.com/office/powerpoint/2010/main" val="1796081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xmlns="" id="{46C9541C-002E-CBCD-95E1-FB90243BD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088" y="333375"/>
            <a:ext cx="8229600" cy="849313"/>
          </a:xfrm>
          <a:prstGeom prst="roundRect">
            <a:avLst/>
          </a:prstGeom>
          <a:solidFill>
            <a:schemeClr val="bg2">
              <a:lumMod val="8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chemeClr val="tx2">
                    <a:lumMod val="50000"/>
                  </a:schemeClr>
                </a:solidFill>
              </a:rPr>
              <a:t>ZAGROŻENIE POWAŻNYMI AWARIAMI</a:t>
            </a:r>
          </a:p>
        </p:txBody>
      </p:sp>
      <p:sp>
        <p:nvSpPr>
          <p:cNvPr id="6" name="Prostokąt zaokrąglony 4">
            <a:extLst>
              <a:ext uri="{FF2B5EF4-FFF2-40B4-BE49-F238E27FC236}">
                <a16:creationId xmlns:a16="http://schemas.microsoft.com/office/drawing/2014/main" xmlns="" id="{895EC45C-13F5-FC84-ADBA-CC3AB5A285B7}"/>
              </a:ext>
            </a:extLst>
          </p:cNvPr>
          <p:cNvSpPr txBox="1">
            <a:spLocks/>
          </p:cNvSpPr>
          <p:nvPr/>
        </p:nvSpPr>
        <p:spPr>
          <a:xfrm>
            <a:off x="446088" y="1988840"/>
            <a:ext cx="8229600" cy="1108719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Calibri" pitchFamily="34" charset="0"/>
              <a:buChar char="•"/>
              <a:defRPr sz="32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Arial" pitchFamily="34" charset="0"/>
              <a:buChar char="–"/>
              <a:defRPr sz="28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Arial" pitchFamily="34" charset="0"/>
              <a:buChar char="•"/>
              <a:defRPr sz="24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Arial" pitchFamily="34" charset="0"/>
              <a:buChar char="–"/>
              <a:defRPr sz="20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Arial" pitchFamily="34" charset="0"/>
              <a:buChar char="»"/>
              <a:defRPr sz="20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Calibri" pitchFamily="34" charset="0"/>
              <a:buNone/>
            </a:pPr>
            <a:r>
              <a:rPr lang="pl-PL" sz="2400" b="1" dirty="0">
                <a:solidFill>
                  <a:srgbClr val="003366"/>
                </a:solidFill>
              </a:rPr>
              <a:t>wzrost natężenia ruchu pojazdów oraz zwiększenie przewozów substancji i preparatów niebezpiecznych</a:t>
            </a:r>
          </a:p>
        </p:txBody>
      </p:sp>
    </p:spTree>
    <p:extLst>
      <p:ext uri="{BB962C8B-B14F-4D97-AF65-F5344CB8AC3E}">
        <p14:creationId xmlns:p14="http://schemas.microsoft.com/office/powerpoint/2010/main" val="793290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850106"/>
          </a:xfrm>
        </p:spPr>
        <p:txBody>
          <a:bodyPr/>
          <a:lstStyle/>
          <a:p>
            <a:pPr algn="ctr"/>
            <a:r>
              <a:rPr lang="pl-PL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CELE I KIERUNKI DZIAŁAŃ PROGRAMU OCHRONY ŚRODOWISKA</a:t>
            </a:r>
            <a:r>
              <a:rPr lang="pl-PL" sz="2800" b="1" dirty="0">
                <a:solidFill>
                  <a:srgbClr val="11111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b="1" dirty="0">
                <a:solidFill>
                  <a:srgbClr val="11111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pl-PL" sz="2800" dirty="0">
              <a:solidFill>
                <a:srgbClr val="11111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760" y="1628800"/>
            <a:ext cx="8892480" cy="4824536"/>
          </a:xfrm>
        </p:spPr>
        <p:txBody>
          <a:bodyPr/>
          <a:lstStyle/>
          <a:p>
            <a:pPr algn="just">
              <a:buNone/>
            </a:pPr>
            <a:r>
              <a:rPr lang="pl-PL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Ochrona klimatu i jakości powietrza (OKJP)</a:t>
            </a:r>
            <a:endParaRPr lang="pl-PL" sz="2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just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pl-PL" sz="1600" b="1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OKJP I. Poprawa jakości powietrza z uwzględnieniem zmian klimatu </a:t>
            </a:r>
          </a:p>
          <a:p>
            <a:pPr marL="0" lvl="0" indent="0" algn="just">
              <a:buNone/>
            </a:pPr>
            <a:r>
              <a:rPr lang="pl-PL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Zagrożenia hałasem (ZH)</a:t>
            </a:r>
            <a:endParaRPr lang="pl-PL" sz="2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pl-PL" sz="1600" b="1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ZH.I. Poprawa klimatu akustycznego</a:t>
            </a:r>
          </a:p>
          <a:p>
            <a:pPr marL="0" indent="0" algn="just">
              <a:buNone/>
            </a:pPr>
            <a:r>
              <a:rPr lang="pl-PL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Pola elektromagnetyczne (PEM)</a:t>
            </a:r>
            <a:endParaRPr lang="pl-PL" sz="2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pl-PL" sz="1600" b="1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PEM I. Ochrona przed polami elektromagnetycznymi</a:t>
            </a:r>
          </a:p>
          <a:p>
            <a:pPr algn="just">
              <a:buNone/>
            </a:pPr>
            <a:r>
              <a:rPr lang="pl-PL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Gospodarowanie wodami (GW)</a:t>
            </a:r>
            <a:endParaRPr lang="pl-PL" sz="2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just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pl-PL" sz="1600" b="1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GW.I Ochrona zasobów wód powierzchniowych i podziemnych </a:t>
            </a:r>
          </a:p>
          <a:p>
            <a:pPr marL="0" indent="0" algn="just">
              <a:buNone/>
            </a:pPr>
            <a:r>
              <a:rPr lang="pl-PL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Gospodarka wodno-ściekowa (GWS)</a:t>
            </a:r>
          </a:p>
          <a:p>
            <a:pPr algn="just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pl-PL" sz="1600" b="1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GWS I. Zrównoważone gospodarowanie wodą i racjonalna gospodarka wodno-ściekowa</a:t>
            </a:r>
          </a:p>
          <a:p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850106"/>
          </a:xfrm>
        </p:spPr>
        <p:txBody>
          <a:bodyPr/>
          <a:lstStyle/>
          <a:p>
            <a:pPr algn="ctr"/>
            <a:r>
              <a:rPr lang="pl-PL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CELE I KIERUNKI DZIAŁAŃ PROGRAMU OCHRONY ŚRODOWISKA</a:t>
            </a:r>
            <a:r>
              <a:rPr lang="pl-PL" sz="2800" b="1" dirty="0">
                <a:solidFill>
                  <a:srgbClr val="11111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b="1" dirty="0">
                <a:solidFill>
                  <a:srgbClr val="11111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pl-PL" sz="2800" dirty="0">
              <a:solidFill>
                <a:srgbClr val="11111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2640" y="1196752"/>
            <a:ext cx="8958719" cy="5040560"/>
          </a:xfrm>
        </p:spPr>
        <p:txBody>
          <a:bodyPr/>
          <a:lstStyle/>
          <a:p>
            <a:pPr marL="0" indent="0" algn="just">
              <a:buNone/>
            </a:pPr>
            <a:r>
              <a:rPr lang="pl-PL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Gleby (GL)</a:t>
            </a:r>
            <a:endParaRPr lang="pl-PL" sz="2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pl-PL" sz="1600" b="1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GL I. Dostosowanie do zmian klimatycznych oraz racjonalna gospodarka zasobami glebowymi</a:t>
            </a:r>
          </a:p>
          <a:p>
            <a:pPr>
              <a:buNone/>
            </a:pPr>
            <a:r>
              <a:rPr lang="pl-PL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Gospodarka odpadami i zapobieganie powstawaniu odpadów (GO)</a:t>
            </a:r>
            <a:endParaRPr lang="pl-PL" sz="2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pl-PL" sz="1600" b="1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GO I. Kształtowanie systemu gospodarki odpadami zgodnego z hierarchią sposobów postępowania z odpadami oraz przejście na gospodarkę o obiegu zamkniętym</a:t>
            </a:r>
          </a:p>
          <a:p>
            <a:pPr marL="0" indent="0" algn="just">
              <a:buClr>
                <a:schemeClr val="tx2">
                  <a:lumMod val="60000"/>
                  <a:lumOff val="40000"/>
                </a:schemeClr>
              </a:buClr>
              <a:buNone/>
            </a:pPr>
            <a:r>
              <a:rPr lang="pl-PL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Zasoby przyrodnicze (ZP)</a:t>
            </a:r>
            <a:endParaRPr lang="pl-PL" sz="2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pl-PL" sz="1600" b="1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ZP I. Ochrona i zrównoważone użytkowanie zasobów przyrodniczych i walorów krajobrazowych </a:t>
            </a:r>
          </a:p>
          <a:p>
            <a:pPr algn="just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pl-PL" sz="1600" b="1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ZP II. Prowadzenie trwale zróżnicowanej gospodarki leśnej</a:t>
            </a:r>
          </a:p>
          <a:p>
            <a:pPr marL="0" indent="0" algn="just">
              <a:buClr>
                <a:schemeClr val="tx2">
                  <a:lumMod val="60000"/>
                  <a:lumOff val="40000"/>
                </a:schemeClr>
              </a:buClr>
              <a:buNone/>
            </a:pPr>
            <a:r>
              <a:rPr lang="pl-PL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Zagrożenia poważnymi awariami przemysłowymi (ZPA)</a:t>
            </a:r>
          </a:p>
          <a:p>
            <a:pPr algn="just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pl-PL" sz="1600" b="1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ZPA I. Ograniczenie ryzyka wystąpienia poważnych awarii oraz minimalizacja ich skutków</a:t>
            </a:r>
            <a:endParaRPr lang="pl-PL" sz="1600" b="1" dirty="0">
              <a:solidFill>
                <a:schemeClr val="accent4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4525963"/>
          </a:xfrm>
          <a:solidFill>
            <a:schemeClr val="tx2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pl-PL" b="1" dirty="0">
                <a:solidFill>
                  <a:schemeClr val="bg1"/>
                </a:solidFill>
              </a:rPr>
              <a:t>ZADANIA PRZEWIDZIANE DO REALIZACJI </a:t>
            </a:r>
            <a:br>
              <a:rPr lang="pl-PL" b="1" dirty="0">
                <a:solidFill>
                  <a:schemeClr val="bg1"/>
                </a:solidFill>
              </a:rPr>
            </a:br>
            <a:r>
              <a:rPr lang="pl-PL" b="1" dirty="0">
                <a:solidFill>
                  <a:schemeClr val="bg1"/>
                </a:solidFill>
              </a:rPr>
              <a:t>W RAMACH PROGRAMU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9307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892480" cy="720080"/>
          </a:xfrm>
        </p:spPr>
        <p:txBody>
          <a:bodyPr/>
          <a:lstStyle/>
          <a:p>
            <a:pPr algn="ctr"/>
            <a:r>
              <a:rPr lang="pl-PL" sz="3200" b="1" dirty="0">
                <a:solidFill>
                  <a:schemeClr val="tx2">
                    <a:lumMod val="75000"/>
                  </a:schemeClr>
                </a:solidFill>
              </a:rPr>
              <a:t>Ochrona klimatu i jakości powietrza (OKJP) </a:t>
            </a:r>
            <a:r>
              <a:rPr lang="pl-PL" sz="2800" b="1" dirty="0">
                <a:solidFill>
                  <a:srgbClr val="00B050"/>
                </a:solidFill>
              </a:rPr>
              <a:t/>
            </a:r>
            <a:br>
              <a:rPr lang="pl-PL" sz="2800" b="1" dirty="0">
                <a:solidFill>
                  <a:srgbClr val="00B050"/>
                </a:solidFill>
              </a:rPr>
            </a:br>
            <a:endParaRPr lang="pl-PL" sz="2800" b="1" dirty="0">
              <a:solidFill>
                <a:srgbClr val="00B050"/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281010" y="1484784"/>
            <a:ext cx="8666212" cy="5256584"/>
          </a:xfrm>
        </p:spPr>
        <p:txBody>
          <a:bodyPr/>
          <a:lstStyle/>
          <a:p>
            <a:pPr algn="just">
              <a:spcAft>
                <a:spcPts val="1200"/>
              </a:spcAft>
              <a:buClr>
                <a:srgbClr val="003764"/>
              </a:buClr>
            </a:pPr>
            <a:r>
              <a:rPr lang="pl-PL" sz="1800" dirty="0">
                <a:solidFill>
                  <a:schemeClr val="accent4"/>
                </a:solidFill>
              </a:rPr>
              <a:t>Prowadzenie monitoringu jakości powietrza,</a:t>
            </a:r>
          </a:p>
          <a:p>
            <a:pPr algn="just">
              <a:spcAft>
                <a:spcPts val="1200"/>
              </a:spcAft>
              <a:buClr>
                <a:srgbClr val="003764"/>
              </a:buClr>
            </a:pPr>
            <a:r>
              <a:rPr lang="pl-PL" sz="1800" dirty="0">
                <a:solidFill>
                  <a:schemeClr val="accent4"/>
                </a:solidFill>
              </a:rPr>
              <a:t>Termomodernizacja budynków użyteczności publicznej wraz z instalacją OZE,</a:t>
            </a:r>
          </a:p>
          <a:p>
            <a:pPr algn="just">
              <a:spcAft>
                <a:spcPts val="1200"/>
              </a:spcAft>
              <a:buClr>
                <a:srgbClr val="003764"/>
              </a:buClr>
            </a:pPr>
            <a:r>
              <a:rPr lang="pl-PL" sz="1800" dirty="0">
                <a:solidFill>
                  <a:schemeClr val="accent4"/>
                </a:solidFill>
              </a:rPr>
              <a:t>Termomodernizacja budynków mieszkalnych wraz z instalacją OZE,</a:t>
            </a:r>
          </a:p>
          <a:p>
            <a:pPr algn="just">
              <a:spcAft>
                <a:spcPts val="1200"/>
              </a:spcAft>
              <a:buClr>
                <a:srgbClr val="003764"/>
              </a:buClr>
            </a:pPr>
            <a:r>
              <a:rPr lang="pl-PL" sz="1800" dirty="0">
                <a:solidFill>
                  <a:schemeClr val="accent4"/>
                </a:solidFill>
              </a:rPr>
              <a:t>Zwiększenie udziału odnawialnych źródeł energii,</a:t>
            </a:r>
          </a:p>
          <a:p>
            <a:pPr algn="just">
              <a:spcAft>
                <a:spcPts val="1200"/>
              </a:spcAft>
              <a:buClr>
                <a:srgbClr val="003764"/>
              </a:buClr>
            </a:pPr>
            <a:r>
              <a:rPr lang="pl-PL" sz="1800" dirty="0">
                <a:solidFill>
                  <a:schemeClr val="accent4"/>
                </a:solidFill>
              </a:rPr>
              <a:t>Rozwój technologii energooszczędnych oraz zastosowanie/montaż odnawialnych źródeł energii</a:t>
            </a:r>
          </a:p>
          <a:p>
            <a:pPr algn="just">
              <a:spcAft>
                <a:spcPts val="1200"/>
              </a:spcAft>
              <a:buClr>
                <a:srgbClr val="003764"/>
              </a:buClr>
            </a:pPr>
            <a:r>
              <a:rPr lang="pl-PL" sz="1800" dirty="0">
                <a:solidFill>
                  <a:schemeClr val="accent4"/>
                </a:solidFill>
              </a:rPr>
              <a:t>Budowa, rozbudowa i modernizacja oświetlenia ulicznego na energooszczędne,</a:t>
            </a:r>
          </a:p>
          <a:p>
            <a:pPr algn="just">
              <a:spcAft>
                <a:spcPts val="1200"/>
              </a:spcAft>
              <a:buClr>
                <a:srgbClr val="003764"/>
              </a:buClr>
            </a:pPr>
            <a:r>
              <a:rPr lang="pl-PL" sz="1800" dirty="0">
                <a:solidFill>
                  <a:schemeClr val="accent4"/>
                </a:solidFill>
              </a:rPr>
              <a:t>Rozbudowa monitoringu miejskiego,</a:t>
            </a:r>
          </a:p>
        </p:txBody>
      </p:sp>
    </p:spTree>
    <p:extLst>
      <p:ext uri="{BB962C8B-B14F-4D97-AF65-F5344CB8AC3E}">
        <p14:creationId xmlns:p14="http://schemas.microsoft.com/office/powerpoint/2010/main" val="40323070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747F5EC-3861-C2C0-E235-CD72B384D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50106"/>
          </a:xfrm>
        </p:spPr>
        <p:txBody>
          <a:bodyPr/>
          <a:lstStyle/>
          <a:p>
            <a:pPr algn="ctr"/>
            <a:r>
              <a:rPr lang="pl-PL" sz="3200" b="1" dirty="0">
                <a:solidFill>
                  <a:schemeClr val="tx2">
                    <a:lumMod val="75000"/>
                  </a:schemeClr>
                </a:solidFill>
              </a:rPr>
              <a:t>Ochrona</a:t>
            </a:r>
            <a:r>
              <a:rPr lang="pl-PL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3200" b="1" dirty="0">
                <a:solidFill>
                  <a:schemeClr val="tx2">
                    <a:lumMod val="75000"/>
                  </a:schemeClr>
                </a:solidFill>
              </a:rPr>
              <a:t>klimatu</a:t>
            </a:r>
            <a:r>
              <a:rPr lang="pl-PL" sz="2800" b="1" dirty="0">
                <a:solidFill>
                  <a:schemeClr val="tx2">
                    <a:lumMod val="75000"/>
                  </a:schemeClr>
                </a:solidFill>
              </a:rPr>
              <a:t> i jakości powietrza (OKJP) </a:t>
            </a:r>
            <a:r>
              <a:rPr lang="pl-PL" sz="3200" b="1" dirty="0">
                <a:solidFill>
                  <a:srgbClr val="00B050"/>
                </a:solidFill>
              </a:rPr>
              <a:t/>
            </a:r>
            <a:br>
              <a:rPr lang="pl-PL" sz="3200" b="1" dirty="0">
                <a:solidFill>
                  <a:srgbClr val="00B050"/>
                </a:solidFill>
              </a:rPr>
            </a:br>
            <a:endParaRPr lang="pl-PL" dirty="0"/>
          </a:p>
        </p:txBody>
      </p:sp>
      <p:sp>
        <p:nvSpPr>
          <p:cNvPr id="4" name="Symbol zastępczy zawartości 4">
            <a:extLst>
              <a:ext uri="{FF2B5EF4-FFF2-40B4-BE49-F238E27FC236}">
                <a16:creationId xmlns:a16="http://schemas.microsoft.com/office/drawing/2014/main" xmlns="" id="{6719417D-EFE2-A53A-6013-A62279881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/>
          <a:lstStyle/>
          <a:p>
            <a:pPr algn="just">
              <a:spcAft>
                <a:spcPts val="1200"/>
              </a:spcAft>
              <a:buClr>
                <a:srgbClr val="003764"/>
              </a:buClr>
            </a:pPr>
            <a:r>
              <a:rPr lang="pl-PL" sz="1800" dirty="0">
                <a:solidFill>
                  <a:schemeClr val="accent4"/>
                </a:solidFill>
              </a:rPr>
              <a:t>Modernizacja magistralnych i osiedlowych sieci ciepłowniczych wraz            z przyłączeniami cieplnymi,</a:t>
            </a:r>
          </a:p>
          <a:p>
            <a:pPr algn="just">
              <a:spcAft>
                <a:spcPts val="1200"/>
              </a:spcAft>
              <a:buClr>
                <a:srgbClr val="003764"/>
              </a:buClr>
            </a:pPr>
            <a:r>
              <a:rPr lang="pl-PL" sz="1800" dirty="0">
                <a:solidFill>
                  <a:schemeClr val="accent4"/>
                </a:solidFill>
              </a:rPr>
              <a:t>Montaż czujników monitorujących jakość powietrza,</a:t>
            </a:r>
          </a:p>
          <a:p>
            <a:pPr algn="just">
              <a:spcAft>
                <a:spcPts val="1200"/>
              </a:spcAft>
              <a:buClr>
                <a:srgbClr val="003764"/>
              </a:buClr>
            </a:pPr>
            <a:r>
              <a:rPr lang="pl-PL" sz="1800" dirty="0">
                <a:solidFill>
                  <a:schemeClr val="accent4"/>
                </a:solidFill>
              </a:rPr>
              <a:t>Budowa, przebudowa i modernizacja dróg na terenie gminy,</a:t>
            </a:r>
          </a:p>
          <a:p>
            <a:pPr algn="just">
              <a:spcAft>
                <a:spcPts val="1200"/>
              </a:spcAft>
              <a:buClr>
                <a:srgbClr val="003764"/>
              </a:buClr>
            </a:pPr>
            <a:r>
              <a:rPr lang="pl-PL" sz="1800" dirty="0">
                <a:solidFill>
                  <a:schemeClr val="accent4"/>
                </a:solidFill>
              </a:rPr>
              <a:t>Rozwój zrównoważonego i zintegrowanego systemu mobilności miejskiej,</a:t>
            </a:r>
          </a:p>
          <a:p>
            <a:pPr algn="just">
              <a:spcAft>
                <a:spcPts val="1200"/>
              </a:spcAft>
              <a:buClr>
                <a:srgbClr val="003764"/>
              </a:buClr>
            </a:pPr>
            <a:r>
              <a:rPr lang="pl-PL" sz="1800" dirty="0">
                <a:solidFill>
                  <a:schemeClr val="accent4"/>
                </a:solidFill>
              </a:rPr>
              <a:t>Rozwój niskoemisyjnego transportu miejskiego,</a:t>
            </a:r>
          </a:p>
          <a:p>
            <a:pPr algn="just">
              <a:spcAft>
                <a:spcPts val="1200"/>
              </a:spcAft>
              <a:buClr>
                <a:srgbClr val="003764"/>
              </a:buClr>
            </a:pPr>
            <a:r>
              <a:rPr lang="pl-PL" sz="1800" dirty="0">
                <a:solidFill>
                  <a:schemeClr val="accent4"/>
                </a:solidFill>
              </a:rPr>
              <a:t>Rozwój systemu ścieżek rowerowych oraz wzmocnienie ruchu pieszego,</a:t>
            </a:r>
          </a:p>
          <a:p>
            <a:pPr algn="just">
              <a:spcAft>
                <a:spcPts val="1200"/>
              </a:spcAft>
              <a:buClr>
                <a:srgbClr val="003764"/>
              </a:buClr>
            </a:pPr>
            <a:r>
              <a:rPr lang="pl-PL" sz="1800" dirty="0">
                <a:solidFill>
                  <a:schemeClr val="accent4"/>
                </a:solidFill>
              </a:rPr>
              <a:t>Promocja oraz prowadzenie działań edukacyjnych i informacyjnych dotyczących ochrony powietrza, niskoemisyjnych i alternatywnych środków transportu oraz niskoemisyjnych źródeł ciepła</a:t>
            </a:r>
          </a:p>
        </p:txBody>
      </p:sp>
    </p:spTree>
    <p:extLst>
      <p:ext uri="{BB962C8B-B14F-4D97-AF65-F5344CB8AC3E}">
        <p14:creationId xmlns:p14="http://schemas.microsoft.com/office/powerpoint/2010/main" val="2756422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352928" cy="720080"/>
          </a:xfrm>
        </p:spPr>
        <p:txBody>
          <a:bodyPr/>
          <a:lstStyle/>
          <a:p>
            <a:pPr algn="ctr"/>
            <a:r>
              <a:rPr lang="pl-PL" sz="3200" b="1" dirty="0">
                <a:solidFill>
                  <a:schemeClr val="tx2">
                    <a:lumMod val="75000"/>
                  </a:schemeClr>
                </a:solidFill>
              </a:rPr>
              <a:t>Zagrożenia hałasem (ZH) </a:t>
            </a:r>
            <a:r>
              <a:rPr lang="pl-PL" sz="3200" b="1" dirty="0">
                <a:solidFill>
                  <a:srgbClr val="00B050"/>
                </a:solidFill>
              </a:rPr>
              <a:t/>
            </a:r>
            <a:br>
              <a:rPr lang="pl-PL" sz="3200" b="1" dirty="0">
                <a:solidFill>
                  <a:srgbClr val="00B050"/>
                </a:solidFill>
              </a:rPr>
            </a:br>
            <a:endParaRPr lang="pl-PL" sz="3200" b="1" dirty="0">
              <a:solidFill>
                <a:srgbClr val="00B050"/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144016" y="1008956"/>
            <a:ext cx="8748464" cy="4896544"/>
          </a:xfrm>
        </p:spPr>
        <p:txBody>
          <a:bodyPr/>
          <a:lstStyle/>
          <a:p>
            <a:pPr algn="just">
              <a:spcAft>
                <a:spcPts val="1200"/>
              </a:spcAft>
              <a:buClr>
                <a:srgbClr val="003764"/>
              </a:buClr>
            </a:pPr>
            <a:r>
              <a:rPr lang="pl-PL" sz="1800" dirty="0">
                <a:solidFill>
                  <a:schemeClr val="accent4"/>
                </a:solidFill>
              </a:rPr>
              <a:t>Monitoring hałasu na terenie gminy,</a:t>
            </a:r>
          </a:p>
          <a:p>
            <a:pPr algn="just">
              <a:spcAft>
                <a:spcPts val="1200"/>
              </a:spcAft>
              <a:buClr>
                <a:srgbClr val="003764"/>
              </a:buClr>
            </a:pPr>
            <a:r>
              <a:rPr lang="pl-PL" sz="1800" dirty="0">
                <a:solidFill>
                  <a:schemeClr val="accent4"/>
                </a:solidFill>
              </a:rPr>
              <a:t>Wdrażanie rozwiązań mających na celu ograniczenie hałasu na terenach zurbanizowanych – stworzenie stref ograniczonej prędkości pojazdów oraz ograniczenia w ruchu samochodów ciężarowych,</a:t>
            </a:r>
          </a:p>
          <a:p>
            <a:pPr algn="just">
              <a:spcAft>
                <a:spcPts val="1200"/>
              </a:spcAft>
              <a:buClr>
                <a:srgbClr val="003764"/>
              </a:buClr>
            </a:pPr>
            <a:r>
              <a:rPr lang="pl-PL" sz="1800" dirty="0">
                <a:solidFill>
                  <a:schemeClr val="accent4"/>
                </a:solidFill>
              </a:rPr>
              <a:t>Kreowanie dobrego klimatu akustycznego poprzez zamontowanie barier dźwiękochłonnych (ekrany akustyczne, roślinność wyciszająca),</a:t>
            </a:r>
          </a:p>
          <a:p>
            <a:pPr algn="just">
              <a:spcAft>
                <a:spcPts val="1200"/>
              </a:spcAft>
              <a:buClr>
                <a:srgbClr val="003764"/>
              </a:buClr>
            </a:pPr>
            <a:r>
              <a:rPr lang="pl-PL" sz="1800" dirty="0">
                <a:solidFill>
                  <a:schemeClr val="accent4"/>
                </a:solidFill>
              </a:rPr>
              <a:t>Prowadzenie edukacji ekologicznej z zakresu klimatu akustycznego.</a:t>
            </a:r>
          </a:p>
          <a:p>
            <a:pPr algn="just">
              <a:spcAft>
                <a:spcPts val="1200"/>
              </a:spcAft>
              <a:buClr>
                <a:srgbClr val="003764"/>
              </a:buClr>
            </a:pPr>
            <a:endParaRPr lang="pl-PL" sz="1800" dirty="0">
              <a:solidFill>
                <a:schemeClr val="accent4"/>
              </a:solidFill>
            </a:endParaRP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xmlns="" id="{DB868087-C62C-4252-86BE-D767BA7B8824}"/>
              </a:ext>
            </a:extLst>
          </p:cNvPr>
          <p:cNvSpPr txBox="1">
            <a:spLocks/>
          </p:cNvSpPr>
          <p:nvPr/>
        </p:nvSpPr>
        <p:spPr>
          <a:xfrm>
            <a:off x="413792" y="3717032"/>
            <a:ext cx="8352928" cy="7200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65C5C6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pl-PL" sz="3200" b="1" dirty="0">
                <a:solidFill>
                  <a:schemeClr val="tx2">
                    <a:lumMod val="75000"/>
                  </a:schemeClr>
                </a:solidFill>
              </a:rPr>
              <a:t>Pola elektromagnetyczne (PEM)</a:t>
            </a:r>
            <a:r>
              <a:rPr lang="pl-PL" sz="3200" b="1" dirty="0">
                <a:solidFill>
                  <a:srgbClr val="00B050"/>
                </a:solidFill>
              </a:rPr>
              <a:t/>
            </a:r>
            <a:br>
              <a:rPr lang="pl-PL" sz="3200" b="1" dirty="0">
                <a:solidFill>
                  <a:srgbClr val="00B050"/>
                </a:solidFill>
              </a:rPr>
            </a:br>
            <a:endParaRPr lang="pl-PL" sz="3200" b="1" dirty="0">
              <a:solidFill>
                <a:srgbClr val="00B050"/>
              </a:solidFill>
            </a:endParaRPr>
          </a:p>
        </p:txBody>
      </p:sp>
      <p:sp>
        <p:nvSpPr>
          <p:cNvPr id="7" name="Symbol zastępczy zawartości 4">
            <a:extLst>
              <a:ext uri="{FF2B5EF4-FFF2-40B4-BE49-F238E27FC236}">
                <a16:creationId xmlns:a16="http://schemas.microsoft.com/office/drawing/2014/main" xmlns="" id="{831C245C-94EA-4C56-A7C7-9640AA985E87}"/>
              </a:ext>
            </a:extLst>
          </p:cNvPr>
          <p:cNvSpPr txBox="1">
            <a:spLocks/>
          </p:cNvSpPr>
          <p:nvPr/>
        </p:nvSpPr>
        <p:spPr>
          <a:xfrm>
            <a:off x="163488" y="4397423"/>
            <a:ext cx="8892480" cy="24398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Calibri" pitchFamily="34" charset="0"/>
              <a:buChar char="•"/>
              <a:defRPr sz="32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Arial" pitchFamily="34" charset="0"/>
              <a:buChar char="–"/>
              <a:defRPr sz="28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Arial" pitchFamily="34" charset="0"/>
              <a:buChar char="•"/>
              <a:defRPr sz="24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Arial" pitchFamily="34" charset="0"/>
              <a:buChar char="–"/>
              <a:defRPr sz="20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Arial" pitchFamily="34" charset="0"/>
              <a:buChar char="»"/>
              <a:defRPr sz="20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1200"/>
              </a:spcAft>
              <a:buClr>
                <a:srgbClr val="003764"/>
              </a:buClr>
            </a:pPr>
            <a:r>
              <a:rPr lang="pl-PL" sz="1800" dirty="0">
                <a:solidFill>
                  <a:schemeClr val="accent4"/>
                </a:solidFill>
              </a:rPr>
              <a:t>Kontynuacja monitoringu poziomu pól elektromagnetycznych,</a:t>
            </a:r>
          </a:p>
          <a:p>
            <a:pPr algn="just">
              <a:spcAft>
                <a:spcPts val="1200"/>
              </a:spcAft>
              <a:buClr>
                <a:srgbClr val="003764"/>
              </a:buClr>
            </a:pPr>
            <a:r>
              <a:rPr lang="pl-PL" sz="1800" dirty="0">
                <a:solidFill>
                  <a:schemeClr val="accent4"/>
                </a:solidFill>
              </a:rPr>
              <a:t>Wybór </a:t>
            </a:r>
            <a:r>
              <a:rPr lang="pl-PL" sz="1800" dirty="0" err="1">
                <a:solidFill>
                  <a:schemeClr val="accent4"/>
                </a:solidFill>
              </a:rPr>
              <a:t>niskokonfliktowych</a:t>
            </a:r>
            <a:r>
              <a:rPr lang="pl-PL" sz="1800" dirty="0">
                <a:solidFill>
                  <a:schemeClr val="accent4"/>
                </a:solidFill>
              </a:rPr>
              <a:t> terenów do lokalizacji nowych urządzeń wytwarzających pole elektromagnetyczne,</a:t>
            </a:r>
          </a:p>
          <a:p>
            <a:pPr algn="just">
              <a:spcAft>
                <a:spcPts val="1200"/>
              </a:spcAft>
              <a:buClr>
                <a:srgbClr val="003764"/>
              </a:buClr>
            </a:pPr>
            <a:r>
              <a:rPr lang="pl-PL" sz="1800" dirty="0">
                <a:solidFill>
                  <a:schemeClr val="accent4"/>
                </a:solidFill>
              </a:rPr>
              <a:t>Prowadzenie edukacji ekologicznej z zakresu oddziaływania i szkodliwości PEM.</a:t>
            </a:r>
          </a:p>
          <a:p>
            <a:pPr algn="just">
              <a:spcAft>
                <a:spcPts val="1200"/>
              </a:spcAft>
              <a:buClr>
                <a:srgbClr val="003764"/>
              </a:buClr>
            </a:pPr>
            <a:endParaRPr lang="pl-PL" sz="18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307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412776"/>
          </a:xfrm>
        </p:spPr>
        <p:txBody>
          <a:bodyPr/>
          <a:lstStyle/>
          <a:p>
            <a:pPr algn="ctr"/>
            <a:r>
              <a:rPr lang="pl-PL" altLang="pl-PL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Podstawa prawna opracowania Programu ochrony </a:t>
            </a:r>
            <a:r>
              <a:rPr lang="pl-PL" altLang="pl-PL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środowiska</a:t>
            </a:r>
            <a:endParaRPr lang="pl-PL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5" name="Symbol zastępczy zawartości 3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pl-PL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Art. 17 ust. 1 ustawy z dnia 27 kwietnia 2001 r. Prawo ochrony środowiska </a:t>
            </a:r>
            <a:br>
              <a:rPr lang="pl-PL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pl-PL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l-PL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Dz. U.  z  2021  r. poz. 1973 z późn. zm.)</a:t>
            </a:r>
          </a:p>
          <a:p>
            <a:pPr lvl="0" algn="ctr"/>
            <a:endParaRPr lang="pl-PL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l-PL" sz="2400" dirty="0">
                <a:solidFill>
                  <a:srgbClr val="111111"/>
                </a:solidFill>
                <a:latin typeface="Arial" pitchFamily="34" charset="0"/>
                <a:cs typeface="Arial" pitchFamily="34" charset="0"/>
              </a:rPr>
              <a:t>Art. 17. 1. Organ wykonawczy </a:t>
            </a:r>
            <a:r>
              <a:rPr lang="pl-PL" sz="2400" b="1" dirty="0">
                <a:solidFill>
                  <a:srgbClr val="111111"/>
                </a:solidFill>
                <a:latin typeface="Arial" pitchFamily="34" charset="0"/>
                <a:cs typeface="Arial" pitchFamily="34" charset="0"/>
              </a:rPr>
              <a:t>województwa</a:t>
            </a:r>
            <a:r>
              <a:rPr lang="pl-PL" sz="2400" dirty="0">
                <a:solidFill>
                  <a:srgbClr val="11111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l-PL" sz="2400" b="1" dirty="0">
                <a:solidFill>
                  <a:srgbClr val="111111"/>
                </a:solidFill>
                <a:latin typeface="Arial" pitchFamily="34" charset="0"/>
                <a:cs typeface="Arial" pitchFamily="34" charset="0"/>
              </a:rPr>
              <a:t>powiatu </a:t>
            </a:r>
            <a:r>
              <a:rPr lang="pl-PL" sz="2400" dirty="0">
                <a:solidFill>
                  <a:srgbClr val="11111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>
                <a:solidFill>
                  <a:srgbClr val="111111"/>
                </a:solidFill>
                <a:latin typeface="Arial" pitchFamily="34" charset="0"/>
                <a:cs typeface="Arial" pitchFamily="34" charset="0"/>
              </a:rPr>
            </a:br>
            <a:r>
              <a:rPr lang="pl-PL" sz="2400" dirty="0">
                <a:solidFill>
                  <a:srgbClr val="111111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pl-PL" sz="2400" b="1" dirty="0">
                <a:solidFill>
                  <a:srgbClr val="111111"/>
                </a:solidFill>
                <a:latin typeface="Arial" pitchFamily="34" charset="0"/>
                <a:cs typeface="Arial" pitchFamily="34" charset="0"/>
              </a:rPr>
              <a:t>gminy</a:t>
            </a:r>
            <a:r>
              <a:rPr lang="pl-PL" sz="2400" dirty="0">
                <a:solidFill>
                  <a:srgbClr val="111111"/>
                </a:solidFill>
                <a:latin typeface="Arial" pitchFamily="34" charset="0"/>
                <a:cs typeface="Arial" pitchFamily="34" charset="0"/>
              </a:rPr>
              <a:t>, w celu realizacji polityki ochrony środowiska, sporządza odpowiednio wojewódzkie, powiatowe i gminne programy ochrony środowiska, uwzględniając cele zawarte w strategiach, programach i dokumentach programowych, o których mowa w art. 14 ust. 1.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2400" dirty="0">
              <a:solidFill>
                <a:srgbClr val="111111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l-PL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352928" cy="720080"/>
          </a:xfrm>
        </p:spPr>
        <p:txBody>
          <a:bodyPr/>
          <a:lstStyle/>
          <a:p>
            <a:pPr algn="ctr"/>
            <a:r>
              <a:rPr lang="pl-PL" sz="3200" b="1" dirty="0">
                <a:solidFill>
                  <a:schemeClr val="tx2">
                    <a:lumMod val="75000"/>
                  </a:schemeClr>
                </a:solidFill>
              </a:rPr>
              <a:t>Gospodarowanie wodami (GW) </a:t>
            </a:r>
            <a:r>
              <a:rPr lang="pl-PL" sz="3200" b="1" dirty="0">
                <a:solidFill>
                  <a:srgbClr val="00B050"/>
                </a:solidFill>
              </a:rPr>
              <a:t/>
            </a:r>
            <a:br>
              <a:rPr lang="pl-PL" sz="3200" b="1" dirty="0">
                <a:solidFill>
                  <a:srgbClr val="00B050"/>
                </a:solidFill>
              </a:rPr>
            </a:br>
            <a:endParaRPr lang="pl-PL" sz="3200" b="1" dirty="0">
              <a:solidFill>
                <a:srgbClr val="00B050"/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395536" y="1556792"/>
            <a:ext cx="8352928" cy="1872208"/>
          </a:xfrm>
        </p:spPr>
        <p:txBody>
          <a:bodyPr/>
          <a:lstStyle/>
          <a:p>
            <a:pPr algn="just">
              <a:spcAft>
                <a:spcPts val="1200"/>
              </a:spcAft>
              <a:buClr>
                <a:srgbClr val="003764"/>
              </a:buClr>
            </a:pPr>
            <a:r>
              <a:rPr lang="pl-PL" sz="1800" dirty="0">
                <a:solidFill>
                  <a:schemeClr val="accent4"/>
                </a:solidFill>
              </a:rPr>
              <a:t>Monitorowanie stanu jakości wód powierzchniowych i podziemnych,</a:t>
            </a:r>
          </a:p>
          <a:p>
            <a:pPr algn="just">
              <a:spcAft>
                <a:spcPts val="1200"/>
              </a:spcAft>
              <a:buClr>
                <a:srgbClr val="003764"/>
              </a:buClr>
            </a:pPr>
            <a:r>
              <a:rPr lang="pl-PL" sz="1800" dirty="0">
                <a:solidFill>
                  <a:schemeClr val="accent4"/>
                </a:solidFill>
              </a:rPr>
              <a:t>Budowa zbiorników retencyjnych oraz rewitalizacja terenów zieleni na terenie Stalowej Woli,</a:t>
            </a:r>
          </a:p>
          <a:p>
            <a:pPr algn="just">
              <a:spcAft>
                <a:spcPts val="1200"/>
              </a:spcAft>
              <a:buClr>
                <a:srgbClr val="003764"/>
              </a:buClr>
            </a:pPr>
            <a:r>
              <a:rPr lang="pl-PL" sz="1800" dirty="0">
                <a:solidFill>
                  <a:schemeClr val="accent4"/>
                </a:solidFill>
              </a:rPr>
              <a:t>Budowa systemu gospodarowania wodami opadowymi, budowa modelu hydraulicznego przepływu dal kanalizacji deszczowej wraz z analizą zrzutów wód opadowych do odbiorników,</a:t>
            </a:r>
          </a:p>
          <a:p>
            <a:pPr algn="just">
              <a:spcAft>
                <a:spcPts val="1200"/>
              </a:spcAft>
              <a:buClr>
                <a:srgbClr val="003764"/>
              </a:buClr>
            </a:pPr>
            <a:r>
              <a:rPr lang="pl-PL" sz="1800" dirty="0">
                <a:solidFill>
                  <a:schemeClr val="accent4"/>
                </a:solidFill>
              </a:rPr>
              <a:t>Wprowadzenie pasywnych systemów odzyskiwania wody z powietrza dla zrównoważonego gospodarowania miejskimi mokradłami,</a:t>
            </a:r>
          </a:p>
          <a:p>
            <a:pPr marL="0" indent="0" algn="just">
              <a:spcAft>
                <a:spcPts val="1200"/>
              </a:spcAft>
              <a:buClr>
                <a:srgbClr val="003764"/>
              </a:buClr>
              <a:buNone/>
            </a:pPr>
            <a:endParaRPr lang="pl-PL" sz="18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3070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352928" cy="720080"/>
          </a:xfrm>
        </p:spPr>
        <p:txBody>
          <a:bodyPr/>
          <a:lstStyle/>
          <a:p>
            <a:pPr algn="ctr"/>
            <a:r>
              <a:rPr lang="pl-PL" sz="3200" b="1" dirty="0">
                <a:solidFill>
                  <a:schemeClr val="tx2">
                    <a:lumMod val="75000"/>
                  </a:schemeClr>
                </a:solidFill>
              </a:rPr>
              <a:t>Gospodarowanie wodami (GW) </a:t>
            </a:r>
            <a:r>
              <a:rPr lang="pl-PL" sz="3200" b="1" dirty="0">
                <a:solidFill>
                  <a:srgbClr val="00B050"/>
                </a:solidFill>
              </a:rPr>
              <a:t/>
            </a:r>
            <a:br>
              <a:rPr lang="pl-PL" sz="3200" b="1" dirty="0">
                <a:solidFill>
                  <a:srgbClr val="00B050"/>
                </a:solidFill>
              </a:rPr>
            </a:br>
            <a:endParaRPr lang="pl-PL" sz="3200" b="1" dirty="0">
              <a:solidFill>
                <a:srgbClr val="00B050"/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395536" y="1556792"/>
            <a:ext cx="8352928" cy="1872208"/>
          </a:xfrm>
        </p:spPr>
        <p:txBody>
          <a:bodyPr/>
          <a:lstStyle/>
          <a:p>
            <a:pPr algn="just">
              <a:spcAft>
                <a:spcPts val="1200"/>
              </a:spcAft>
              <a:buClr>
                <a:srgbClr val="003764"/>
              </a:buClr>
            </a:pPr>
            <a:r>
              <a:rPr lang="pl-PL" sz="1800" dirty="0">
                <a:solidFill>
                  <a:schemeClr val="accent4"/>
                </a:solidFill>
              </a:rPr>
              <a:t>Wdrożenie działań wprowadzających elementy zielono-niebieskiej infrastruktury, recykling wody,</a:t>
            </a:r>
          </a:p>
          <a:p>
            <a:pPr algn="just">
              <a:spcAft>
                <a:spcPts val="1200"/>
              </a:spcAft>
              <a:buClr>
                <a:srgbClr val="003764"/>
              </a:buClr>
            </a:pPr>
            <a:r>
              <a:rPr lang="pl-PL" sz="1800" dirty="0">
                <a:solidFill>
                  <a:schemeClr val="accent4"/>
                </a:solidFill>
              </a:rPr>
              <a:t>Przystosowanie infrastruktury kanalizacyjnej, drogowej i przestrzeni publicznej do zmian klimatu,</a:t>
            </a:r>
          </a:p>
          <a:p>
            <a:pPr algn="just">
              <a:spcAft>
                <a:spcPts val="1200"/>
              </a:spcAft>
              <a:buClr>
                <a:srgbClr val="003764"/>
              </a:buClr>
            </a:pPr>
            <a:r>
              <a:rPr lang="pl-PL" sz="1800" dirty="0">
                <a:solidFill>
                  <a:schemeClr val="accent4"/>
                </a:solidFill>
              </a:rPr>
              <a:t>Prowadzenie działań edukacyjnych promujących wprowadzenie zielono-niebieskiej infrastruktury,</a:t>
            </a:r>
          </a:p>
          <a:p>
            <a:pPr algn="just">
              <a:spcAft>
                <a:spcPts val="1200"/>
              </a:spcAft>
              <a:buClr>
                <a:srgbClr val="003764"/>
              </a:buClr>
            </a:pPr>
            <a:r>
              <a:rPr lang="pl-PL" sz="1800" dirty="0">
                <a:solidFill>
                  <a:schemeClr val="accent4"/>
                </a:solidFill>
              </a:rPr>
              <a:t>Prowadzenie działań edukacyjnych dotyczących gospodarowania i ochrony wód.</a:t>
            </a:r>
          </a:p>
          <a:p>
            <a:pPr marL="0" indent="0" algn="just">
              <a:spcAft>
                <a:spcPts val="1200"/>
              </a:spcAft>
              <a:buClr>
                <a:srgbClr val="003764"/>
              </a:buClr>
              <a:buNone/>
            </a:pPr>
            <a:endParaRPr lang="pl-PL" sz="18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1531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xmlns="" id="{A552433A-F401-4860-A117-A22B773AFAD4}"/>
              </a:ext>
            </a:extLst>
          </p:cNvPr>
          <p:cNvSpPr txBox="1">
            <a:spLocks/>
          </p:cNvSpPr>
          <p:nvPr/>
        </p:nvSpPr>
        <p:spPr>
          <a:xfrm>
            <a:off x="127381" y="226663"/>
            <a:ext cx="8352928" cy="7200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65C5C6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pl-PL" sz="3200" b="1" dirty="0">
                <a:solidFill>
                  <a:schemeClr val="tx2">
                    <a:lumMod val="75000"/>
                  </a:schemeClr>
                </a:solidFill>
              </a:rPr>
              <a:t>Gospodarka wodno-ściekowa (GWS)</a:t>
            </a:r>
            <a:r>
              <a:rPr lang="pl-PL" sz="3200" b="1" dirty="0">
                <a:solidFill>
                  <a:srgbClr val="00B050"/>
                </a:solidFill>
              </a:rPr>
              <a:t/>
            </a:r>
            <a:br>
              <a:rPr lang="pl-PL" sz="3200" b="1" dirty="0">
                <a:solidFill>
                  <a:srgbClr val="00B050"/>
                </a:solidFill>
              </a:rPr>
            </a:br>
            <a:endParaRPr lang="pl-PL" sz="3200" b="1" dirty="0">
              <a:solidFill>
                <a:srgbClr val="00B050"/>
              </a:solidFill>
            </a:endParaRPr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xmlns="" id="{251A2852-D7E2-4917-95D3-6544BCD26196}"/>
              </a:ext>
            </a:extLst>
          </p:cNvPr>
          <p:cNvSpPr txBox="1">
            <a:spLocks/>
          </p:cNvSpPr>
          <p:nvPr/>
        </p:nvSpPr>
        <p:spPr>
          <a:xfrm>
            <a:off x="26775" y="743094"/>
            <a:ext cx="9144000" cy="21888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Calibri" pitchFamily="34" charset="0"/>
              <a:buChar char="•"/>
              <a:defRPr sz="32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Arial" pitchFamily="34" charset="0"/>
              <a:buChar char="–"/>
              <a:defRPr sz="28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Arial" pitchFamily="34" charset="0"/>
              <a:buChar char="•"/>
              <a:defRPr sz="24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Arial" pitchFamily="34" charset="0"/>
              <a:buChar char="–"/>
              <a:defRPr sz="20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Arial" pitchFamily="34" charset="0"/>
              <a:buChar char="»"/>
              <a:defRPr sz="20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buClr>
                <a:srgbClr val="003764"/>
              </a:buClr>
            </a:pPr>
            <a:r>
              <a:rPr lang="pl-PL" sz="1700" dirty="0">
                <a:solidFill>
                  <a:schemeClr val="accent4"/>
                </a:solidFill>
              </a:rPr>
              <a:t>Rozbudowa sieci wodociągowej w celu zwiększenia dostępności mieszkańców do zbiorczego systemu zaopatrzenia w wodę,</a:t>
            </a:r>
          </a:p>
          <a:p>
            <a:pPr algn="just">
              <a:lnSpc>
                <a:spcPct val="150000"/>
              </a:lnSpc>
              <a:buClr>
                <a:srgbClr val="003764"/>
              </a:buClr>
            </a:pPr>
            <a:r>
              <a:rPr lang="pl-PL" sz="1700" dirty="0">
                <a:solidFill>
                  <a:schemeClr val="accent4"/>
                </a:solidFill>
              </a:rPr>
              <a:t>Budowa, rozbudowa i modernizacja ujęć wody, stacji uzdatniania wody i infrastruktury służącej do zbiorowego zaopatrzenia w wodę,</a:t>
            </a:r>
          </a:p>
          <a:p>
            <a:pPr algn="just">
              <a:lnSpc>
                <a:spcPct val="150000"/>
              </a:lnSpc>
              <a:buClr>
                <a:srgbClr val="003764"/>
              </a:buClr>
            </a:pPr>
            <a:r>
              <a:rPr lang="pl-PL" sz="1700" dirty="0">
                <a:solidFill>
                  <a:schemeClr val="accent4"/>
                </a:solidFill>
              </a:rPr>
              <a:t>Modernizacja ujęć, budowa oraz rozbudowa sieci kanalizacyjnej.</a:t>
            </a:r>
          </a:p>
        </p:txBody>
      </p:sp>
      <p:sp>
        <p:nvSpPr>
          <p:cNvPr id="12" name="Tytuł 1">
            <a:extLst>
              <a:ext uri="{FF2B5EF4-FFF2-40B4-BE49-F238E27FC236}">
                <a16:creationId xmlns:a16="http://schemas.microsoft.com/office/drawing/2014/main" xmlns="" id="{A80FCDC4-9E12-02F0-A892-3D11E411DCE1}"/>
              </a:ext>
            </a:extLst>
          </p:cNvPr>
          <p:cNvSpPr txBox="1">
            <a:spLocks/>
          </p:cNvSpPr>
          <p:nvPr/>
        </p:nvSpPr>
        <p:spPr>
          <a:xfrm>
            <a:off x="141985" y="2728285"/>
            <a:ext cx="3384376" cy="7200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65C5C6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pl-PL" sz="3100" b="1" dirty="0">
                <a:solidFill>
                  <a:schemeClr val="tx2">
                    <a:lumMod val="75000"/>
                  </a:schemeClr>
                </a:solidFill>
              </a:rPr>
              <a:t>Gleby (GL)</a:t>
            </a:r>
            <a:endParaRPr lang="pl-PL" sz="3100" b="1" dirty="0">
              <a:solidFill>
                <a:srgbClr val="00B050"/>
              </a:solidFill>
            </a:endParaRPr>
          </a:p>
        </p:txBody>
      </p:sp>
      <p:sp>
        <p:nvSpPr>
          <p:cNvPr id="13" name="Symbol zastępczy zawartości 2">
            <a:extLst>
              <a:ext uri="{FF2B5EF4-FFF2-40B4-BE49-F238E27FC236}">
                <a16:creationId xmlns:a16="http://schemas.microsoft.com/office/drawing/2014/main" xmlns="" id="{4AB6C423-1584-F41D-DF55-E45ED90FDA78}"/>
              </a:ext>
            </a:extLst>
          </p:cNvPr>
          <p:cNvSpPr txBox="1">
            <a:spLocks/>
          </p:cNvSpPr>
          <p:nvPr/>
        </p:nvSpPr>
        <p:spPr>
          <a:xfrm>
            <a:off x="38742" y="3186725"/>
            <a:ext cx="9144000" cy="21888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Calibri" pitchFamily="34" charset="0"/>
              <a:buChar char="•"/>
              <a:defRPr sz="32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Arial" pitchFamily="34" charset="0"/>
              <a:buChar char="–"/>
              <a:defRPr sz="28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Arial" pitchFamily="34" charset="0"/>
              <a:buChar char="•"/>
              <a:defRPr sz="24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Arial" pitchFamily="34" charset="0"/>
              <a:buChar char="–"/>
              <a:defRPr sz="20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Arial" pitchFamily="34" charset="0"/>
              <a:buChar char="»"/>
              <a:defRPr sz="20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buClr>
                <a:srgbClr val="003764"/>
              </a:buClr>
            </a:pPr>
            <a:r>
              <a:rPr lang="pl-PL" sz="1700" dirty="0">
                <a:solidFill>
                  <a:schemeClr val="accent4"/>
                </a:solidFill>
              </a:rPr>
              <a:t>Rekultywacja gruntów zdegradowanych i zdewastowanych,</a:t>
            </a:r>
          </a:p>
          <a:p>
            <a:pPr algn="just">
              <a:lnSpc>
                <a:spcPct val="150000"/>
              </a:lnSpc>
              <a:buClr>
                <a:srgbClr val="003764"/>
              </a:buClr>
            </a:pPr>
            <a:r>
              <a:rPr lang="pl-PL" sz="1700" dirty="0" err="1">
                <a:solidFill>
                  <a:schemeClr val="accent4"/>
                </a:solidFill>
              </a:rPr>
              <a:t>Remediacja</a:t>
            </a:r>
            <a:r>
              <a:rPr lang="pl-PL" sz="1700" dirty="0">
                <a:solidFill>
                  <a:schemeClr val="accent4"/>
                </a:solidFill>
              </a:rPr>
              <a:t> terenów zanieczyszczonych,</a:t>
            </a:r>
          </a:p>
          <a:p>
            <a:pPr algn="just">
              <a:lnSpc>
                <a:spcPct val="150000"/>
              </a:lnSpc>
              <a:buClr>
                <a:srgbClr val="003764"/>
              </a:buClr>
            </a:pPr>
            <a:r>
              <a:rPr lang="pl-PL" sz="1700" dirty="0">
                <a:solidFill>
                  <a:schemeClr val="accent4"/>
                </a:solidFill>
              </a:rPr>
              <a:t>Przeciwdziałanie zasklepianiu gleb poprzez stosowanie odpowiednich rozwiązań podczas planowania inwestycji (np. powierzchni półprzepuszczalnych), przeciwdziałanie procesowi erozji gleby,</a:t>
            </a:r>
          </a:p>
          <a:p>
            <a:pPr algn="just">
              <a:lnSpc>
                <a:spcPct val="150000"/>
              </a:lnSpc>
              <a:buClr>
                <a:srgbClr val="003764"/>
              </a:buClr>
            </a:pPr>
            <a:r>
              <a:rPr lang="pl-PL" sz="1700" dirty="0">
                <a:solidFill>
                  <a:schemeClr val="accent4"/>
                </a:solidFill>
              </a:rPr>
              <a:t>Wprowadzenie do dokumentów planistycznych zapisów dotyczących ochrony funkcji środowiskowych gleb.</a:t>
            </a:r>
          </a:p>
          <a:p>
            <a:pPr algn="just">
              <a:lnSpc>
                <a:spcPct val="150000"/>
              </a:lnSpc>
              <a:buClr>
                <a:srgbClr val="003764"/>
              </a:buClr>
            </a:pPr>
            <a:endParaRPr lang="pl-PL" sz="18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1569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>
            <a:extLst>
              <a:ext uri="{FF2B5EF4-FFF2-40B4-BE49-F238E27FC236}">
                <a16:creationId xmlns:a16="http://schemas.microsoft.com/office/drawing/2014/main" xmlns="" id="{D5B779ED-A4E9-4581-A5E3-F4C09090C1AB}"/>
              </a:ext>
            </a:extLst>
          </p:cNvPr>
          <p:cNvSpPr txBox="1">
            <a:spLocks/>
          </p:cNvSpPr>
          <p:nvPr/>
        </p:nvSpPr>
        <p:spPr>
          <a:xfrm>
            <a:off x="498376" y="332656"/>
            <a:ext cx="8147248" cy="108012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65C5C6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pl-PL" sz="3200" b="1" dirty="0">
                <a:solidFill>
                  <a:schemeClr val="tx2">
                    <a:lumMod val="75000"/>
                  </a:schemeClr>
                </a:solidFill>
              </a:rPr>
              <a:t>Gospodarka odpadami i zapobieganie powstawaniu odpadów (GO)</a:t>
            </a:r>
            <a:endParaRPr lang="pl-PL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Symbol zastępczy zawartości 4">
            <a:extLst>
              <a:ext uri="{FF2B5EF4-FFF2-40B4-BE49-F238E27FC236}">
                <a16:creationId xmlns:a16="http://schemas.microsoft.com/office/drawing/2014/main" xmlns="" id="{EBF86F52-1E30-42B0-A397-5FD502D48AAA}"/>
              </a:ext>
            </a:extLst>
          </p:cNvPr>
          <p:cNvSpPr txBox="1">
            <a:spLocks/>
          </p:cNvSpPr>
          <p:nvPr/>
        </p:nvSpPr>
        <p:spPr>
          <a:xfrm>
            <a:off x="107504" y="1772816"/>
            <a:ext cx="9144000" cy="489654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Calibri" pitchFamily="34" charset="0"/>
              <a:buChar char="•"/>
              <a:defRPr sz="32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Arial" pitchFamily="34" charset="0"/>
              <a:buChar char="–"/>
              <a:defRPr sz="28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Arial" pitchFamily="34" charset="0"/>
              <a:buChar char="•"/>
              <a:defRPr sz="24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Arial" pitchFamily="34" charset="0"/>
              <a:buChar char="–"/>
              <a:defRPr sz="20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Arial" pitchFamily="34" charset="0"/>
              <a:buChar char="»"/>
              <a:defRPr sz="20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1200"/>
              </a:spcAft>
              <a:buClr>
                <a:srgbClr val="003764"/>
              </a:buClr>
            </a:pPr>
            <a:r>
              <a:rPr lang="pl-PL" sz="1800" dirty="0">
                <a:solidFill>
                  <a:schemeClr val="accent4"/>
                </a:solidFill>
              </a:rPr>
              <a:t>Realizacja zadań z zakresu gospodarki odpadami komunalnymi,</a:t>
            </a:r>
          </a:p>
          <a:p>
            <a:pPr algn="just">
              <a:spcAft>
                <a:spcPts val="1200"/>
              </a:spcAft>
              <a:buClr>
                <a:srgbClr val="003764"/>
              </a:buClr>
            </a:pPr>
            <a:r>
              <a:rPr lang="pl-PL" sz="1800" dirty="0">
                <a:solidFill>
                  <a:schemeClr val="accent4"/>
                </a:solidFill>
              </a:rPr>
              <a:t>Usuwanie wyrobów zawierających azbest,</a:t>
            </a:r>
          </a:p>
          <a:p>
            <a:pPr algn="just">
              <a:spcAft>
                <a:spcPts val="1200"/>
              </a:spcAft>
              <a:buClr>
                <a:srgbClr val="003764"/>
              </a:buClr>
            </a:pPr>
            <a:r>
              <a:rPr lang="pl-PL" sz="1800" dirty="0">
                <a:solidFill>
                  <a:schemeClr val="accent4"/>
                </a:solidFill>
              </a:rPr>
              <a:t>Likwidacja „dzikich wysypisk” odpadów na terenie gminy,</a:t>
            </a:r>
          </a:p>
          <a:p>
            <a:pPr algn="just">
              <a:spcAft>
                <a:spcPts val="1200"/>
              </a:spcAft>
              <a:buClr>
                <a:srgbClr val="003764"/>
              </a:buClr>
            </a:pPr>
            <a:r>
              <a:rPr lang="pl-PL" sz="1800" dirty="0">
                <a:solidFill>
                  <a:schemeClr val="accent4"/>
                </a:solidFill>
              </a:rPr>
              <a:t>Zwiększenie poziomu recyklingu i przygotowania do ponownego użycia odpadów komunalnych, </a:t>
            </a:r>
          </a:p>
          <a:p>
            <a:pPr algn="just">
              <a:spcAft>
                <a:spcPts val="1200"/>
              </a:spcAft>
              <a:buClr>
                <a:srgbClr val="003764"/>
              </a:buClr>
            </a:pPr>
            <a:r>
              <a:rPr lang="pl-PL" sz="1800" dirty="0">
                <a:solidFill>
                  <a:schemeClr val="accent4"/>
                </a:solidFill>
              </a:rPr>
              <a:t>Budowa instalacji odzysku energii z frakcji energetycznej odpadów komunalnych (RDF, PRE-RDF),</a:t>
            </a:r>
          </a:p>
          <a:p>
            <a:pPr algn="just">
              <a:spcAft>
                <a:spcPts val="1200"/>
              </a:spcAft>
              <a:buClr>
                <a:srgbClr val="003764"/>
              </a:buClr>
            </a:pPr>
            <a:r>
              <a:rPr lang="pl-PL" sz="1800" dirty="0">
                <a:solidFill>
                  <a:schemeClr val="accent4"/>
                </a:solidFill>
              </a:rPr>
              <a:t>Gospodarka obiegu zamkniętego,</a:t>
            </a:r>
          </a:p>
          <a:p>
            <a:pPr algn="just">
              <a:spcAft>
                <a:spcPts val="1200"/>
              </a:spcAft>
              <a:buClr>
                <a:srgbClr val="003764"/>
              </a:buClr>
            </a:pPr>
            <a:r>
              <a:rPr lang="pl-PL" sz="1800" dirty="0">
                <a:solidFill>
                  <a:schemeClr val="accent4"/>
                </a:solidFill>
              </a:rPr>
              <a:t>Prowadzenie działań edukacyjnych z zakresu właściwego gospodarowania odpadami oraz zapobiegania powstawaniu odpadów.</a:t>
            </a:r>
          </a:p>
          <a:p>
            <a:pPr algn="just">
              <a:spcAft>
                <a:spcPts val="1200"/>
              </a:spcAft>
              <a:buClr>
                <a:srgbClr val="003764"/>
              </a:buClr>
            </a:pPr>
            <a:endParaRPr lang="pl-PL" sz="18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8061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147248" cy="1080120"/>
          </a:xfrm>
        </p:spPr>
        <p:txBody>
          <a:bodyPr anchor="ctr"/>
          <a:lstStyle/>
          <a:p>
            <a:pPr algn="ctr"/>
            <a:r>
              <a:rPr lang="pl-PL" sz="3200" b="1" dirty="0">
                <a:solidFill>
                  <a:schemeClr val="tx2">
                    <a:lumMod val="75000"/>
                  </a:schemeClr>
                </a:solidFill>
              </a:rPr>
              <a:t>Zasoby przyrodnicze (ZP)</a:t>
            </a:r>
            <a:endParaRPr lang="pl-PL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0" y="991094"/>
            <a:ext cx="9144000" cy="2451901"/>
          </a:xfrm>
        </p:spPr>
        <p:txBody>
          <a:bodyPr/>
          <a:lstStyle/>
          <a:p>
            <a:pPr algn="just">
              <a:spcAft>
                <a:spcPts val="1200"/>
              </a:spcAft>
              <a:buClr>
                <a:srgbClr val="003764"/>
              </a:buClr>
            </a:pPr>
            <a:r>
              <a:rPr lang="pl-PL" sz="1700" dirty="0">
                <a:solidFill>
                  <a:schemeClr val="accent4"/>
                </a:solidFill>
                <a:ea typeface="Times New Roman" panose="02020603050405020304" pitchFamily="18" charset="0"/>
              </a:rPr>
              <a:t>Uwzględnienie ochrony różnorodności biologicznej oraz walorów krajobrazowych                w planowaniu przestrzennym poprzez adekwatne zapisy w planach zagospodarowania przestrzennego i decyzjach o warunkach budowy,</a:t>
            </a:r>
          </a:p>
          <a:p>
            <a:pPr algn="just">
              <a:spcAft>
                <a:spcPts val="1200"/>
              </a:spcAft>
              <a:buClr>
                <a:srgbClr val="003764"/>
              </a:buClr>
            </a:pPr>
            <a:r>
              <a:rPr lang="pl-PL" sz="1800" dirty="0">
                <a:solidFill>
                  <a:schemeClr val="accent4"/>
                </a:solidFill>
                <a:ea typeface="Times New Roman" panose="02020603050405020304" pitchFamily="18" charset="0"/>
              </a:rPr>
              <a:t>Bieżąca inwentaryzacja form ochrony przyrody, zachowanie różnorodności biologicznej oraz jej racjonalne użytkowanie,</a:t>
            </a:r>
          </a:p>
          <a:p>
            <a:pPr algn="just">
              <a:spcAft>
                <a:spcPts val="1200"/>
              </a:spcAft>
              <a:buClr>
                <a:srgbClr val="003764"/>
              </a:buClr>
            </a:pPr>
            <a:r>
              <a:rPr lang="pl-PL" sz="1800" dirty="0">
                <a:solidFill>
                  <a:schemeClr val="accent4"/>
                </a:solidFill>
                <a:ea typeface="Times New Roman" panose="02020603050405020304" pitchFamily="18" charset="0"/>
              </a:rPr>
              <a:t>Tworzenie nowych form ochrony przyrody na podstawie wyników inwentaryzacji oraz waloryzacji przyrodniczych,</a:t>
            </a:r>
          </a:p>
          <a:p>
            <a:pPr algn="just">
              <a:spcAft>
                <a:spcPts val="1200"/>
              </a:spcAft>
              <a:buClr>
                <a:srgbClr val="003764"/>
              </a:buClr>
            </a:pPr>
            <a:r>
              <a:rPr lang="pl-PL" sz="1800" dirty="0">
                <a:solidFill>
                  <a:schemeClr val="accent4"/>
                </a:solidFill>
                <a:ea typeface="Times New Roman" panose="02020603050405020304" pitchFamily="18" charset="0"/>
              </a:rPr>
              <a:t>Przywrócenie oraz zwiększenie walorów obszarów cennych przyrodniczo,</a:t>
            </a:r>
          </a:p>
          <a:p>
            <a:pPr algn="just">
              <a:spcAft>
                <a:spcPts val="1200"/>
              </a:spcAft>
              <a:buClr>
                <a:srgbClr val="003764"/>
              </a:buClr>
            </a:pPr>
            <a:r>
              <a:rPr lang="pl-PL" sz="1800" dirty="0">
                <a:solidFill>
                  <a:schemeClr val="accent4"/>
                </a:solidFill>
                <a:ea typeface="Times New Roman" panose="02020603050405020304" pitchFamily="18" charset="0"/>
              </a:rPr>
              <a:t>Rozwój i wzmocnienie funkcji rekreacyjnych powiązanych z </a:t>
            </a:r>
            <a:r>
              <a:rPr lang="pl-PL" sz="1800" dirty="0" err="1">
                <a:solidFill>
                  <a:schemeClr val="accent4"/>
                </a:solidFill>
                <a:ea typeface="Times New Roman" panose="02020603050405020304" pitchFamily="18" charset="0"/>
              </a:rPr>
              <a:t>renaturalizacją</a:t>
            </a:r>
            <a:r>
              <a:rPr lang="pl-PL" sz="1800" dirty="0">
                <a:solidFill>
                  <a:schemeClr val="accent4"/>
                </a:solidFill>
                <a:ea typeface="Times New Roman" panose="02020603050405020304" pitchFamily="18" charset="0"/>
              </a:rPr>
              <a:t> terenów cennych przyrodniczo,</a:t>
            </a:r>
          </a:p>
          <a:p>
            <a:pPr algn="just">
              <a:spcAft>
                <a:spcPts val="1200"/>
              </a:spcAft>
              <a:buClr>
                <a:srgbClr val="003764"/>
              </a:buClr>
            </a:pPr>
            <a:r>
              <a:rPr lang="pl-PL" sz="1800" dirty="0">
                <a:solidFill>
                  <a:schemeClr val="accent4"/>
                </a:solidFill>
                <a:ea typeface="Times New Roman" panose="02020603050405020304" pitchFamily="18" charset="0"/>
              </a:rPr>
              <a:t>Zapobieganie pożarom w lasach,</a:t>
            </a:r>
          </a:p>
          <a:p>
            <a:pPr algn="just">
              <a:spcAft>
                <a:spcPts val="1200"/>
              </a:spcAft>
              <a:buClr>
                <a:srgbClr val="003764"/>
              </a:buClr>
            </a:pPr>
            <a:r>
              <a:rPr lang="pl-PL" sz="1800" dirty="0">
                <a:solidFill>
                  <a:schemeClr val="accent4"/>
                </a:solidFill>
                <a:ea typeface="Times New Roman" panose="02020603050405020304" pitchFamily="18" charset="0"/>
              </a:rPr>
              <a:t>Ochrona lasów na terenie gminy,</a:t>
            </a:r>
          </a:p>
          <a:p>
            <a:pPr algn="just">
              <a:spcAft>
                <a:spcPts val="1200"/>
              </a:spcAft>
              <a:buClr>
                <a:srgbClr val="003764"/>
              </a:buClr>
            </a:pPr>
            <a:r>
              <a:rPr lang="pl-PL" sz="1800" dirty="0">
                <a:solidFill>
                  <a:schemeClr val="accent4"/>
                </a:solidFill>
                <a:ea typeface="Times New Roman" panose="02020603050405020304" pitchFamily="18" charset="0"/>
              </a:rPr>
              <a:t>Edukacja przyrodniczo-leśna.</a:t>
            </a:r>
          </a:p>
          <a:p>
            <a:pPr algn="just">
              <a:spcAft>
                <a:spcPts val="1200"/>
              </a:spcAft>
              <a:buClr>
                <a:srgbClr val="003764"/>
              </a:buClr>
            </a:pPr>
            <a:endParaRPr lang="pl-PL" sz="1800" dirty="0">
              <a:solidFill>
                <a:schemeClr val="accent4"/>
              </a:solidFill>
              <a:ea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  <a:buClr>
                <a:srgbClr val="003764"/>
              </a:buClr>
            </a:pPr>
            <a:endParaRPr lang="pl-PL" sz="1800" dirty="0">
              <a:solidFill>
                <a:schemeClr val="accent4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2879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147248" cy="1080120"/>
          </a:xfrm>
        </p:spPr>
        <p:txBody>
          <a:bodyPr anchor="ctr"/>
          <a:lstStyle/>
          <a:p>
            <a:pPr algn="ctr"/>
            <a:r>
              <a:rPr lang="pl-PL" sz="3200" b="1" dirty="0">
                <a:solidFill>
                  <a:schemeClr val="tx2">
                    <a:lumMod val="75000"/>
                  </a:schemeClr>
                </a:solidFill>
              </a:rPr>
              <a:t>ZAGROŻENIA POWAŻNYMI AWARIAMI (ZPA)</a:t>
            </a:r>
            <a:endParaRPr lang="pl-PL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385192" y="1988840"/>
            <a:ext cx="9144000" cy="2451901"/>
          </a:xfrm>
        </p:spPr>
        <p:txBody>
          <a:bodyPr/>
          <a:lstStyle/>
          <a:p>
            <a:pPr algn="just">
              <a:spcAft>
                <a:spcPts val="1200"/>
              </a:spcAft>
              <a:buClr>
                <a:srgbClr val="003764"/>
              </a:buClr>
            </a:pPr>
            <a:r>
              <a:rPr lang="pl-PL" sz="1800" dirty="0">
                <a:solidFill>
                  <a:schemeClr val="accent4"/>
                </a:solidFill>
              </a:rPr>
              <a:t>Badanie przyczyn, zapobieganie oraz usuwanie skutków poważnych awarii,</a:t>
            </a:r>
          </a:p>
          <a:p>
            <a:pPr algn="just">
              <a:spcAft>
                <a:spcPts val="1200"/>
              </a:spcAft>
              <a:buClr>
                <a:srgbClr val="003764"/>
              </a:buClr>
            </a:pPr>
            <a:r>
              <a:rPr lang="pl-PL" sz="1800" dirty="0">
                <a:solidFill>
                  <a:schemeClr val="accent4"/>
                </a:solidFill>
                <a:ea typeface="Times New Roman" panose="02020603050405020304" pitchFamily="18" charset="0"/>
              </a:rPr>
              <a:t>Poprawa technicznego wyposażenia służb WIOŚ, PWIS, PSP, OSP.</a:t>
            </a:r>
          </a:p>
          <a:p>
            <a:pPr algn="just">
              <a:spcAft>
                <a:spcPts val="1200"/>
              </a:spcAft>
              <a:buClr>
                <a:srgbClr val="003764"/>
              </a:buClr>
            </a:pPr>
            <a:endParaRPr lang="pl-PL" sz="1800" dirty="0">
              <a:solidFill>
                <a:schemeClr val="accent4"/>
              </a:solidFill>
              <a:ea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  <a:buClr>
                <a:srgbClr val="003764"/>
              </a:buClr>
            </a:pPr>
            <a:endParaRPr lang="pl-PL" sz="1800" dirty="0">
              <a:solidFill>
                <a:schemeClr val="accent4"/>
              </a:solidFill>
              <a:ea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  <a:buClr>
                <a:srgbClr val="003764"/>
              </a:buClr>
            </a:pPr>
            <a:endParaRPr lang="pl-PL" sz="1800" dirty="0">
              <a:solidFill>
                <a:schemeClr val="accent4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6457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49" y="368836"/>
            <a:ext cx="8064896" cy="634082"/>
          </a:xfrm>
        </p:spPr>
        <p:txBody>
          <a:bodyPr/>
          <a:lstStyle/>
          <a:p>
            <a:r>
              <a:rPr lang="pl-PL" sz="3200" b="1" cap="all" dirty="0">
                <a:solidFill>
                  <a:schemeClr val="tx2">
                    <a:lumMod val="75000"/>
                  </a:schemeClr>
                </a:solidFill>
              </a:rPr>
              <a:t>MONITORING REALIZACJI PROGRAMU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81DCE91F-69B4-44E6-B6C1-048B706455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894488"/>
              </p:ext>
            </p:extLst>
          </p:nvPr>
        </p:nvGraphicFramePr>
        <p:xfrm>
          <a:off x="203650" y="1002918"/>
          <a:ext cx="8928991" cy="5040559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2284036">
                  <a:extLst>
                    <a:ext uri="{9D8B030D-6E8A-4147-A177-3AD203B41FA5}">
                      <a16:colId xmlns:a16="http://schemas.microsoft.com/office/drawing/2014/main" xmlns="" val="1196061315"/>
                    </a:ext>
                  </a:extLst>
                </a:gridCol>
                <a:gridCol w="1962591">
                  <a:extLst>
                    <a:ext uri="{9D8B030D-6E8A-4147-A177-3AD203B41FA5}">
                      <a16:colId xmlns:a16="http://schemas.microsoft.com/office/drawing/2014/main" xmlns="" val="46103391"/>
                    </a:ext>
                  </a:extLst>
                </a:gridCol>
                <a:gridCol w="1091123">
                  <a:extLst>
                    <a:ext uri="{9D8B030D-6E8A-4147-A177-3AD203B41FA5}">
                      <a16:colId xmlns:a16="http://schemas.microsoft.com/office/drawing/2014/main" xmlns="" val="236614569"/>
                    </a:ext>
                  </a:extLst>
                </a:gridCol>
                <a:gridCol w="1091123">
                  <a:extLst>
                    <a:ext uri="{9D8B030D-6E8A-4147-A177-3AD203B41FA5}">
                      <a16:colId xmlns:a16="http://schemas.microsoft.com/office/drawing/2014/main" xmlns="" val="4054291977"/>
                    </a:ext>
                  </a:extLst>
                </a:gridCol>
                <a:gridCol w="1487570">
                  <a:extLst>
                    <a:ext uri="{9D8B030D-6E8A-4147-A177-3AD203B41FA5}">
                      <a16:colId xmlns:a16="http://schemas.microsoft.com/office/drawing/2014/main" xmlns="" val="2820556255"/>
                    </a:ext>
                  </a:extLst>
                </a:gridCol>
                <a:gridCol w="1012548">
                  <a:extLst>
                    <a:ext uri="{9D8B030D-6E8A-4147-A177-3AD203B41FA5}">
                      <a16:colId xmlns:a16="http://schemas.microsoft.com/office/drawing/2014/main" xmlns="" val="687490544"/>
                    </a:ext>
                  </a:extLst>
                </a:gridCol>
              </a:tblGrid>
              <a:tr h="696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effectLst/>
                        </a:rPr>
                        <a:t>Obszar interwencji</a:t>
                      </a:r>
                      <a:endParaRPr lang="pl-PL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>
                          <a:effectLst/>
                        </a:rPr>
                        <a:t>Nazwa wskaźnika</a:t>
                      </a:r>
                      <a:endParaRPr lang="pl-P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>
                          <a:effectLst/>
                        </a:rPr>
                        <a:t>Jednostka miary </a:t>
                      </a:r>
                      <a:endParaRPr lang="pl-P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effectLst/>
                        </a:rPr>
                        <a:t>Wartość bazowa (2021 r. lub 2020 r.)</a:t>
                      </a:r>
                      <a:endParaRPr lang="pl-PL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effectLst/>
                        </a:rPr>
                        <a:t>Wartość docelowa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effectLst/>
                        </a:rPr>
                        <a:t>(2026 r.)</a:t>
                      </a:r>
                      <a:endParaRPr lang="pl-PL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>
                          <a:effectLst/>
                        </a:rPr>
                        <a:t>Źródło danych</a:t>
                      </a:r>
                      <a:endParaRPr lang="pl-P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extLst>
                  <a:ext uri="{0D108BD9-81ED-4DB2-BD59-A6C34878D82A}">
                    <a16:rowId xmlns:a16="http://schemas.microsoft.com/office/drawing/2014/main" xmlns="" val="1619902687"/>
                  </a:ext>
                </a:extLst>
              </a:tr>
              <a:tr h="766286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 err="1">
                          <a:effectLst/>
                        </a:rPr>
                        <a:t>Ochorna</a:t>
                      </a:r>
                      <a:r>
                        <a:rPr lang="pl-PL" sz="1000" dirty="0">
                          <a:effectLst/>
                        </a:rPr>
                        <a:t> klimatu i jakości powietrza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effectLst/>
                        </a:rPr>
                        <a:t>(OKJP)</a:t>
                      </a:r>
                      <a:endParaRPr lang="pl-PL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kern="1200" dirty="0">
                          <a:solidFill>
                            <a:srgbClr val="11111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klasa jakości powietrza ze względu na stężenie pyłu zawieszonego PM10</a:t>
                      </a: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-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C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A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Roczna ocena jakości powietrza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extLst>
                  <a:ext uri="{0D108BD9-81ED-4DB2-BD59-A6C34878D82A}">
                    <a16:rowId xmlns:a16="http://schemas.microsoft.com/office/drawing/2014/main" xmlns="" val="37646151"/>
                  </a:ext>
                </a:extLst>
              </a:tr>
              <a:tr h="76628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kern="1200" dirty="0">
                          <a:solidFill>
                            <a:srgbClr val="11111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klasa jakości powietrza ze względu na stężenie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kern="1200" dirty="0">
                          <a:solidFill>
                            <a:srgbClr val="11111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000" kern="1200" dirty="0" err="1">
                          <a:solidFill>
                            <a:srgbClr val="11111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benzo</a:t>
                      </a:r>
                      <a:r>
                        <a:rPr lang="pl-PL" sz="1000" kern="1200" dirty="0">
                          <a:solidFill>
                            <a:srgbClr val="11111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(a)</a:t>
                      </a:r>
                      <a:r>
                        <a:rPr lang="pl-PL" sz="1000" kern="1200" dirty="0" err="1">
                          <a:solidFill>
                            <a:srgbClr val="11111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pirenu</a:t>
                      </a:r>
                      <a:endParaRPr lang="pl-PL" sz="1000" kern="1200" dirty="0">
                        <a:solidFill>
                          <a:srgbClr val="11111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-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C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A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Roczna ocena jakości powietrza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extLst>
                  <a:ext uri="{0D108BD9-81ED-4DB2-BD59-A6C34878D82A}">
                    <a16:rowId xmlns:a16="http://schemas.microsoft.com/office/drawing/2014/main" xmlns="" val="3801350877"/>
                  </a:ext>
                </a:extLst>
              </a:tr>
              <a:tr h="49421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kern="1200" dirty="0">
                          <a:solidFill>
                            <a:srgbClr val="11111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klasa jakości powietrza ze względu na stężenie pyłu zawieszonego PM2,5</a:t>
                      </a: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-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C1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A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Roczna ocena jakości powietrza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extLst>
                  <a:ext uri="{0D108BD9-81ED-4DB2-BD59-A6C34878D82A}">
                    <a16:rowId xmlns:a16="http://schemas.microsoft.com/office/drawing/2014/main" xmlns="" val="1894403089"/>
                  </a:ext>
                </a:extLst>
              </a:tr>
              <a:tr h="766286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l-PL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kern="1200" dirty="0">
                          <a:solidFill>
                            <a:srgbClr val="11111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długość ścieżek rowerowych</a:t>
                      </a: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km</a:t>
                      </a: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77,1</a:t>
                      </a: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GUS</a:t>
                      </a:r>
                    </a:p>
                  </a:txBody>
                  <a:tcPr marL="64358" marR="64358" marT="0" marB="0" anchor="ctr"/>
                </a:tc>
                <a:extLst>
                  <a:ext uri="{0D108BD9-81ED-4DB2-BD59-A6C34878D82A}">
                    <a16:rowId xmlns:a16="http://schemas.microsoft.com/office/drawing/2014/main" xmlns="" val="1843639477"/>
                  </a:ext>
                </a:extLst>
              </a:tr>
              <a:tr h="82936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effectLst/>
                        </a:rPr>
                        <a:t>Zagrożenie hałasem (ZH)</a:t>
                      </a:r>
                      <a:endParaRPr lang="pl-PL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długookresowy średni poziom dźwięku L</a:t>
                      </a:r>
                      <a:r>
                        <a:rPr lang="pl-PL" sz="1000" baseline="-25000" dirty="0">
                          <a:solidFill>
                            <a:srgbClr val="111111"/>
                          </a:solidFill>
                          <a:effectLst/>
                        </a:rPr>
                        <a:t>DWN</a:t>
                      </a:r>
                      <a:endParaRPr lang="pl-PL" sz="1000" baseline="-25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 err="1">
                          <a:solidFill>
                            <a:srgbClr val="111111"/>
                          </a:solidFill>
                          <a:effectLst/>
                        </a:rPr>
                        <a:t>dB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67,8</a:t>
                      </a: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&lt;67,8</a:t>
                      </a: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WIOŚ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extLst>
                  <a:ext uri="{0D108BD9-81ED-4DB2-BD59-A6C34878D82A}">
                    <a16:rowId xmlns:a16="http://schemas.microsoft.com/office/drawing/2014/main" xmlns="" val="1748007588"/>
                  </a:ext>
                </a:extLst>
              </a:tr>
              <a:tr h="704852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l-PL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długookresowy średni poziom dźwięku L</a:t>
                      </a:r>
                      <a:r>
                        <a:rPr lang="pl-PL" sz="1000" baseline="-25000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 err="1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dB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58,8</a:t>
                      </a: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&lt;58,8</a:t>
                      </a: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WIOŚ</a:t>
                      </a:r>
                    </a:p>
                  </a:txBody>
                  <a:tcPr marL="64358" marR="64358" marT="0" marB="0" anchor="ctr"/>
                </a:tc>
                <a:extLst>
                  <a:ext uri="{0D108BD9-81ED-4DB2-BD59-A6C34878D82A}">
                    <a16:rowId xmlns:a16="http://schemas.microsoft.com/office/drawing/2014/main" xmlns="" val="31761936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064896" cy="850106"/>
          </a:xfrm>
        </p:spPr>
        <p:txBody>
          <a:bodyPr/>
          <a:lstStyle/>
          <a:p>
            <a:r>
              <a:rPr lang="pl-PL" sz="3200" b="1" cap="all" dirty="0">
                <a:solidFill>
                  <a:schemeClr val="tx2">
                    <a:lumMod val="75000"/>
                  </a:schemeClr>
                </a:solidFill>
              </a:rPr>
              <a:t>MONITORING REALIZACJI PROGRAMU</a:t>
            </a:r>
            <a:endParaRPr lang="pl-PL" sz="3200" b="1" cap="all" dirty="0">
              <a:solidFill>
                <a:srgbClr val="00B050"/>
              </a:solidFill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F80B71D1-8BF2-4C71-BC52-1D7F7841AB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069139"/>
              </p:ext>
            </p:extLst>
          </p:nvPr>
        </p:nvGraphicFramePr>
        <p:xfrm>
          <a:off x="125505" y="1254770"/>
          <a:ext cx="8892989" cy="4652462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2265616">
                  <a:extLst>
                    <a:ext uri="{9D8B030D-6E8A-4147-A177-3AD203B41FA5}">
                      <a16:colId xmlns:a16="http://schemas.microsoft.com/office/drawing/2014/main" xmlns="" val="2159245381"/>
                    </a:ext>
                  </a:extLst>
                </a:gridCol>
                <a:gridCol w="1946765">
                  <a:extLst>
                    <a:ext uri="{9D8B030D-6E8A-4147-A177-3AD203B41FA5}">
                      <a16:colId xmlns:a16="http://schemas.microsoft.com/office/drawing/2014/main" xmlns="" val="3233611510"/>
                    </a:ext>
                  </a:extLst>
                </a:gridCol>
                <a:gridCol w="1082323">
                  <a:extLst>
                    <a:ext uri="{9D8B030D-6E8A-4147-A177-3AD203B41FA5}">
                      <a16:colId xmlns:a16="http://schemas.microsoft.com/office/drawing/2014/main" xmlns="" val="3702046164"/>
                    </a:ext>
                  </a:extLst>
                </a:gridCol>
                <a:gridCol w="1082323">
                  <a:extLst>
                    <a:ext uri="{9D8B030D-6E8A-4147-A177-3AD203B41FA5}">
                      <a16:colId xmlns:a16="http://schemas.microsoft.com/office/drawing/2014/main" xmlns="" val="4033383413"/>
                    </a:ext>
                  </a:extLst>
                </a:gridCol>
                <a:gridCol w="1475575">
                  <a:extLst>
                    <a:ext uri="{9D8B030D-6E8A-4147-A177-3AD203B41FA5}">
                      <a16:colId xmlns:a16="http://schemas.microsoft.com/office/drawing/2014/main" xmlns="" val="1187394211"/>
                    </a:ext>
                  </a:extLst>
                </a:gridCol>
                <a:gridCol w="1040387">
                  <a:extLst>
                    <a:ext uri="{9D8B030D-6E8A-4147-A177-3AD203B41FA5}">
                      <a16:colId xmlns:a16="http://schemas.microsoft.com/office/drawing/2014/main" xmlns="" val="1627958833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effectLst/>
                        </a:rPr>
                        <a:t>Obszar interwencji</a:t>
                      </a:r>
                      <a:endParaRPr lang="pl-PL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effectLst/>
                        </a:rPr>
                        <a:t>Nazwa wskaźnika</a:t>
                      </a:r>
                      <a:endParaRPr lang="pl-PL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>
                          <a:effectLst/>
                        </a:rPr>
                        <a:t>Jednostka miary </a:t>
                      </a:r>
                      <a:endParaRPr lang="pl-P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effectLst/>
                        </a:rPr>
                        <a:t>Wartość bazowa (2021 r. lub 2020 r.)</a:t>
                      </a:r>
                      <a:endParaRPr lang="pl-PL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effectLst/>
                        </a:rPr>
                        <a:t>Wartość docelowa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effectLst/>
                        </a:rPr>
                        <a:t>(2026 r.)</a:t>
                      </a:r>
                      <a:endParaRPr lang="pl-PL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>
                          <a:effectLst/>
                        </a:rPr>
                        <a:t>Źródło danych</a:t>
                      </a:r>
                      <a:endParaRPr lang="pl-P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extLst>
                  <a:ext uri="{0D108BD9-81ED-4DB2-BD59-A6C34878D82A}">
                    <a16:rowId xmlns:a16="http://schemas.microsoft.com/office/drawing/2014/main" xmlns="" val="1630800950"/>
                  </a:ext>
                </a:extLst>
              </a:tr>
              <a:tr h="5453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Pole elektromagnetyczne (PEM)</a:t>
                      </a: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liczba punktów pomiarowych, na których stwierdzono przekroczenia dopuszczalnych wartości promieniowania elektromagnetycznego</a:t>
                      </a: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baseline="0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GIOŚ</a:t>
                      </a:r>
                    </a:p>
                  </a:txBody>
                  <a:tcPr marL="64358" marR="64358" marT="0" marB="0" anchor="ctr"/>
                </a:tc>
                <a:extLst>
                  <a:ext uri="{0D108BD9-81ED-4DB2-BD59-A6C34878D82A}">
                    <a16:rowId xmlns:a16="http://schemas.microsoft.com/office/drawing/2014/main" xmlns="" val="4259277189"/>
                  </a:ext>
                </a:extLst>
              </a:tr>
              <a:tr h="5453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effectLst/>
                        </a:rPr>
                        <a:t>Gospodarowanie wodami (GW)</a:t>
                      </a:r>
                      <a:endParaRPr lang="pl-PL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zużycie wody na potrzeby gospodarki narodowej i ludności ogółem </a:t>
                      </a: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dam</a:t>
                      </a:r>
                      <a:r>
                        <a:rPr lang="pl-PL" sz="1000" baseline="30000" dirty="0">
                          <a:solidFill>
                            <a:srgbClr val="111111"/>
                          </a:solidFill>
                          <a:effectLst/>
                        </a:rPr>
                        <a:t>3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pl-PL" sz="1000" baseline="30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30 432,90</a:t>
                      </a: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&lt;30 432,90</a:t>
                      </a: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GUS</a:t>
                      </a:r>
                    </a:p>
                  </a:txBody>
                  <a:tcPr marL="64358" marR="64358" marT="0" marB="0" anchor="ctr"/>
                </a:tc>
                <a:extLst>
                  <a:ext uri="{0D108BD9-81ED-4DB2-BD59-A6C34878D82A}">
                    <a16:rowId xmlns:a16="http://schemas.microsoft.com/office/drawing/2014/main" xmlns="" val="3492048912"/>
                  </a:ext>
                </a:extLst>
              </a:tr>
              <a:tr h="599939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effectLst/>
                        </a:rPr>
                        <a:t>Gospodarka wodno-ściekowa (GWS)</a:t>
                      </a:r>
                      <a:endParaRPr lang="pl-PL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długość czynnej sieci wodociągowej rozdzielczej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km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121,4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&gt;121,4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GUS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extLst>
                  <a:ext uri="{0D108BD9-81ED-4DB2-BD59-A6C34878D82A}">
                    <a16:rowId xmlns:a16="http://schemas.microsoft.com/office/drawing/2014/main" xmlns="" val="549715427"/>
                  </a:ext>
                </a:extLst>
              </a:tr>
              <a:tr h="64807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długość czynnej sieci kanalizacyjnej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>
                          <a:solidFill>
                            <a:srgbClr val="111111"/>
                          </a:solidFill>
                          <a:effectLst/>
                        </a:rPr>
                        <a:t>km</a:t>
                      </a:r>
                      <a:endParaRPr lang="pl-PL" sz="100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143,5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&gt;143,5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>
                          <a:solidFill>
                            <a:srgbClr val="111111"/>
                          </a:solidFill>
                          <a:effectLst/>
                        </a:rPr>
                        <a:t>GUS</a:t>
                      </a:r>
                      <a:endParaRPr lang="pl-PL" sz="100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extLst>
                  <a:ext uri="{0D108BD9-81ED-4DB2-BD59-A6C34878D82A}">
                    <a16:rowId xmlns:a16="http://schemas.microsoft.com/office/drawing/2014/main" xmlns="" val="699869143"/>
                  </a:ext>
                </a:extLst>
              </a:tr>
              <a:tr h="72008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l-PL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liczba zbiorników bezodpływowych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szt.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477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&gt;477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GUS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extLst>
                  <a:ext uri="{0D108BD9-81ED-4DB2-BD59-A6C34878D82A}">
                    <a16:rowId xmlns:a16="http://schemas.microsoft.com/office/drawing/2014/main" xmlns="" val="1394567885"/>
                  </a:ext>
                </a:extLst>
              </a:tr>
              <a:tr h="55752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liczba przydomowych oczyszczalni ścieków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szt.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30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&gt;30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GUS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extLst>
                  <a:ext uri="{0D108BD9-81ED-4DB2-BD59-A6C34878D82A}">
                    <a16:rowId xmlns:a16="http://schemas.microsoft.com/office/drawing/2014/main" xmlns="" val="33965305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F3A9099-B938-418E-B9C5-A235113DB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393" y="344419"/>
            <a:ext cx="7957213" cy="792088"/>
          </a:xfrm>
        </p:spPr>
        <p:txBody>
          <a:bodyPr/>
          <a:lstStyle/>
          <a:p>
            <a:r>
              <a:rPr lang="pl-PL" sz="3200" b="1" cap="all" dirty="0">
                <a:solidFill>
                  <a:schemeClr val="tx2">
                    <a:lumMod val="75000"/>
                  </a:schemeClr>
                </a:solidFill>
              </a:rPr>
              <a:t>MONITORING REALIZACJI PROGRAMU</a:t>
            </a:r>
            <a:endParaRPr lang="pl-PL" sz="3200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49A7C6CF-8D42-4300-B1D6-9CF229BE2F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261794"/>
              </p:ext>
            </p:extLst>
          </p:nvPr>
        </p:nvGraphicFramePr>
        <p:xfrm>
          <a:off x="233517" y="1268760"/>
          <a:ext cx="8676964" cy="4726789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2261944">
                  <a:extLst>
                    <a:ext uri="{9D8B030D-6E8A-4147-A177-3AD203B41FA5}">
                      <a16:colId xmlns:a16="http://schemas.microsoft.com/office/drawing/2014/main" xmlns="" val="938464214"/>
                    </a:ext>
                  </a:extLst>
                </a:gridCol>
                <a:gridCol w="1864819">
                  <a:extLst>
                    <a:ext uri="{9D8B030D-6E8A-4147-A177-3AD203B41FA5}">
                      <a16:colId xmlns:a16="http://schemas.microsoft.com/office/drawing/2014/main" xmlns="" val="2436032619"/>
                    </a:ext>
                  </a:extLst>
                </a:gridCol>
                <a:gridCol w="1060325">
                  <a:extLst>
                    <a:ext uri="{9D8B030D-6E8A-4147-A177-3AD203B41FA5}">
                      <a16:colId xmlns:a16="http://schemas.microsoft.com/office/drawing/2014/main" xmlns="" val="1783787634"/>
                    </a:ext>
                  </a:extLst>
                </a:gridCol>
                <a:gridCol w="1060325">
                  <a:extLst>
                    <a:ext uri="{9D8B030D-6E8A-4147-A177-3AD203B41FA5}">
                      <a16:colId xmlns:a16="http://schemas.microsoft.com/office/drawing/2014/main" xmlns="" val="3700470477"/>
                    </a:ext>
                  </a:extLst>
                </a:gridCol>
                <a:gridCol w="1445583">
                  <a:extLst>
                    <a:ext uri="{9D8B030D-6E8A-4147-A177-3AD203B41FA5}">
                      <a16:colId xmlns:a16="http://schemas.microsoft.com/office/drawing/2014/main" xmlns="" val="2291182823"/>
                    </a:ext>
                  </a:extLst>
                </a:gridCol>
                <a:gridCol w="983968">
                  <a:extLst>
                    <a:ext uri="{9D8B030D-6E8A-4147-A177-3AD203B41FA5}">
                      <a16:colId xmlns:a16="http://schemas.microsoft.com/office/drawing/2014/main" xmlns="" val="2406521115"/>
                    </a:ext>
                  </a:extLst>
                </a:gridCol>
              </a:tblGrid>
              <a:tr h="601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>
                          <a:effectLst/>
                        </a:rPr>
                        <a:t>Obszar interwencji</a:t>
                      </a:r>
                      <a:endParaRPr lang="pl-P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>
                          <a:effectLst/>
                        </a:rPr>
                        <a:t>Nazwa wskaźnika</a:t>
                      </a:r>
                      <a:endParaRPr lang="pl-P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>
                          <a:effectLst/>
                        </a:rPr>
                        <a:t>Jednostka miary </a:t>
                      </a:r>
                      <a:endParaRPr lang="pl-P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effectLst/>
                        </a:rPr>
                        <a:t>Wartość bazowa (2021r. lub 2020 r.)</a:t>
                      </a:r>
                      <a:endParaRPr lang="pl-PL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effectLst/>
                        </a:rPr>
                        <a:t>Wartość docelowa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effectLst/>
                        </a:rPr>
                        <a:t>(2026 r.)</a:t>
                      </a:r>
                      <a:endParaRPr lang="pl-PL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>
                          <a:effectLst/>
                        </a:rPr>
                        <a:t>Źródło danych</a:t>
                      </a:r>
                      <a:endParaRPr lang="pl-P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extLst>
                  <a:ext uri="{0D108BD9-81ED-4DB2-BD59-A6C34878D82A}">
                    <a16:rowId xmlns:a16="http://schemas.microsoft.com/office/drawing/2014/main" xmlns="" val="3871381425"/>
                  </a:ext>
                </a:extLst>
              </a:tr>
              <a:tr h="62269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Gospodarka odpadami i zapobieganie powstawaniu odpadów (GO)</a:t>
                      </a: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masa wytworzonych odpadów komunalnych przez jednego mieszkańca</a:t>
                      </a: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kg/M</a:t>
                      </a: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348</a:t>
                      </a: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&lt;348</a:t>
                      </a: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GUS</a:t>
                      </a:r>
                    </a:p>
                  </a:txBody>
                  <a:tcPr marL="64358" marR="64358" marT="0" marB="0" anchor="ctr"/>
                </a:tc>
                <a:extLst>
                  <a:ext uri="{0D108BD9-81ED-4DB2-BD59-A6C34878D82A}">
                    <a16:rowId xmlns:a16="http://schemas.microsoft.com/office/drawing/2014/main" xmlns="" val="2199484482"/>
                  </a:ext>
                </a:extLst>
              </a:tr>
              <a:tr h="836892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l-PL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masa zinwentaryzowanych materiałów zawierających azbest pozostałych do usunięcia</a:t>
                      </a: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Mg</a:t>
                      </a: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638,756</a:t>
                      </a: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284</a:t>
                      </a: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GUS</a:t>
                      </a:r>
                    </a:p>
                  </a:txBody>
                  <a:tcPr marL="64358" marR="64358" marT="0" marB="0" anchor="ctr"/>
                </a:tc>
                <a:extLst>
                  <a:ext uri="{0D108BD9-81ED-4DB2-BD59-A6C34878D82A}">
                    <a16:rowId xmlns:a16="http://schemas.microsoft.com/office/drawing/2014/main" xmlns="" val="2770664630"/>
                  </a:ext>
                </a:extLst>
              </a:tr>
              <a:tr h="75302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 err="1">
                          <a:effectLst/>
                        </a:rPr>
                        <a:t>GUSZasoby</a:t>
                      </a:r>
                      <a:r>
                        <a:rPr lang="pl-PL" sz="1000" dirty="0">
                          <a:effectLst/>
                        </a:rPr>
                        <a:t> przyrodnicze (ZP)</a:t>
                      </a:r>
                      <a:endParaRPr lang="pl-PL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liczba form ochrony przyrody na terenie Gminy Namysłów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szt.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15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&gt;15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CRFOP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extLst>
                  <a:ext uri="{0D108BD9-81ED-4DB2-BD59-A6C34878D82A}">
                    <a16:rowId xmlns:a16="http://schemas.microsoft.com/office/drawing/2014/main" xmlns="" val="2307424967"/>
                  </a:ext>
                </a:extLst>
              </a:tr>
              <a:tr h="71029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Powierzchnia terenów zieleni (parki, zieleń uliczna, tereny zieleni osiedlowej, cmentarze)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ha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415,88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420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GUS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extLst>
                  <a:ext uri="{0D108BD9-81ED-4DB2-BD59-A6C34878D82A}">
                    <a16:rowId xmlns:a16="http://schemas.microsoft.com/office/drawing/2014/main" xmlns="" val="2911296082"/>
                  </a:ext>
                </a:extLst>
              </a:tr>
              <a:tr h="36982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lesistość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>
                          <a:solidFill>
                            <a:srgbClr val="111111"/>
                          </a:solidFill>
                          <a:effectLst/>
                        </a:rPr>
                        <a:t>%</a:t>
                      </a:r>
                      <a:endParaRPr lang="pl-PL" sz="100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57,7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kern="1200" dirty="0">
                          <a:solidFill>
                            <a:srgbClr val="11111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57,8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GUS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extLst>
                  <a:ext uri="{0D108BD9-81ED-4DB2-BD59-A6C34878D82A}">
                    <a16:rowId xmlns:a16="http://schemas.microsoft.com/office/drawing/2014/main" xmlns="" val="807451479"/>
                  </a:ext>
                </a:extLst>
              </a:tr>
              <a:tr h="832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effectLst/>
                        </a:rPr>
                        <a:t>Zagrożenia poważnymi awariami przemysłowymi (ZPA)</a:t>
                      </a:r>
                      <a:endParaRPr lang="pl-PL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liczba przypadków wystąpienia poważnych awarii (zgodnie z definicją art. 3 pkt 23 ustawy POŚ)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>
                          <a:solidFill>
                            <a:srgbClr val="111111"/>
                          </a:solidFill>
                          <a:effectLst/>
                        </a:rPr>
                        <a:t>szt.</a:t>
                      </a:r>
                      <a:endParaRPr lang="pl-PL" sz="100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0</a:t>
                      </a: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0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l-PL" sz="1000" dirty="0">
                          <a:solidFill>
                            <a:srgbClr val="111111"/>
                          </a:solidFill>
                          <a:effectLst/>
                        </a:rPr>
                        <a:t>WIOŚ</a:t>
                      </a:r>
                      <a:endParaRPr lang="pl-PL" sz="1000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58" marR="64358" marT="0" marB="0" anchor="ctr"/>
                </a:tc>
                <a:extLst>
                  <a:ext uri="{0D108BD9-81ED-4DB2-BD59-A6C34878D82A}">
                    <a16:rowId xmlns:a16="http://schemas.microsoft.com/office/drawing/2014/main" xmlns="" val="96739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2265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0283" y="1124744"/>
            <a:ext cx="8903434" cy="5040560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800" dirty="0">
                <a:solidFill>
                  <a:srgbClr val="11111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Prezydent Miasta Stalowa Wola pismem znak: OS.602.2022.AS z dnia 31.08.2022 r. zwrócił się o zaopiniowanie projektu dokumentu pn.: „Program Ochrony Środowiska dla Gminy Stalowa Wola na lata 2022-2026 z perspektywą do roku 2029” wraz            z prognozą oddziaływania na środowisko, na podstawie art. 48 ustawy z dnia              3 października 2008 r., o udostępnianiu informacji o środowisku i jego ochronie, udziale społeczeństwa w ochronie środowiska oraz o ocenach oddziaływania na środowisko (Dz.U. z 2022 r. poz. 1029 ze zm.). </a:t>
            </a:r>
            <a:r>
              <a:rPr lang="pl-PL" sz="1800" dirty="0">
                <a:solidFill>
                  <a:srgbClr val="111111"/>
                </a:solidFill>
              </a:rPr>
              <a:t>Projekt dokumentu przedłożono do zaopiniowania do Regionalnego Dyrektora Ochrony Środowiska w Rzeszowie oraz Państwowego Wojewódzkiego Inspektora Sanitarnego w Rzeszowie. </a:t>
            </a: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800" dirty="0">
                <a:solidFill>
                  <a:srgbClr val="111111"/>
                </a:solidFill>
              </a:rPr>
              <a:t>Regionalny Dyrektor Ochrony Środowiska zaopiniował pozytywnie przedłożoną dokumentacje, zaznaczając, że celem nadrzędnym Programu jest poprawa stanu środowiska w gminie Stalowa Wola. Podobnie Państwowy Wojewódzki Inspektor Sanitarny, nie zgłosił uwag, zaznaczając, że Program nie wyznacza ram dla późniejszej realizacji przedsięwzięć mogących znacząco oddziaływać na środowisko.</a:t>
            </a:r>
            <a:endParaRPr lang="pl-PL" sz="3600" dirty="0">
              <a:solidFill>
                <a:srgbClr val="111111"/>
              </a:solidFill>
            </a:endParaRP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40960" cy="850106"/>
          </a:xfrm>
        </p:spPr>
        <p:txBody>
          <a:bodyPr/>
          <a:lstStyle/>
          <a:p>
            <a:r>
              <a:rPr lang="pl-PL" sz="3200" b="1" cap="all" dirty="0">
                <a:solidFill>
                  <a:schemeClr val="tx2"/>
                </a:solidFill>
              </a:rPr>
              <a:t>USTALENIA SOOŚ PROJEKTU PROGRAMU</a:t>
            </a:r>
            <a:r>
              <a:rPr lang="pl-PL" sz="3200" b="1" cap="all" dirty="0">
                <a:solidFill>
                  <a:srgbClr val="57B354"/>
                </a:solidFill>
              </a:rPr>
              <a:t/>
            </a:r>
            <a:br>
              <a:rPr lang="pl-PL" sz="3200" b="1" cap="all" dirty="0">
                <a:solidFill>
                  <a:srgbClr val="57B354"/>
                </a:solidFill>
              </a:rPr>
            </a:br>
            <a:endParaRPr lang="pl-PL" sz="3200" b="1" cap="all" dirty="0">
              <a:solidFill>
                <a:srgbClr val="57B354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435280" cy="3629000"/>
          </a:xfrm>
          <a:solidFill>
            <a:schemeClr val="tx2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pl-PL" b="1" dirty="0">
                <a:solidFill>
                  <a:schemeClr val="bg1"/>
                </a:solidFill>
              </a:rPr>
              <a:t>Najważniejsze problemy zdiagnozowane na terenie gminy Stalowa Wola</a:t>
            </a:r>
          </a:p>
        </p:txBody>
      </p:sp>
    </p:spTree>
    <p:extLst>
      <p:ext uri="{BB962C8B-B14F-4D97-AF65-F5344CB8AC3E}">
        <p14:creationId xmlns:p14="http://schemas.microsoft.com/office/powerpoint/2010/main" val="320637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hue\Atmoterm\prezentacja\slajdy\3\b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324528" cy="6885384"/>
          </a:xfrm>
          <a:prstGeom prst="rect">
            <a:avLst/>
          </a:prstGeom>
          <a:noFill/>
        </p:spPr>
      </p:pic>
      <p:pic>
        <p:nvPicPr>
          <p:cNvPr id="5" name="Picture 3" descr="D:\hue\Atmoterm\prezentacja\slajdy\3\section_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1"/>
            <a:ext cx="3357651" cy="6885384"/>
          </a:xfrm>
          <a:prstGeom prst="rect">
            <a:avLst/>
          </a:prstGeom>
          <a:noFill/>
        </p:spPr>
      </p:pic>
      <p:sp>
        <p:nvSpPr>
          <p:cNvPr id="6" name="pole tekstowe 5"/>
          <p:cNvSpPr txBox="1"/>
          <p:nvPr/>
        </p:nvSpPr>
        <p:spPr>
          <a:xfrm>
            <a:off x="82236" y="2564904"/>
            <a:ext cx="58579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>
                <a:solidFill>
                  <a:srgbClr val="11111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Dziękuję za uwagę</a:t>
            </a:r>
          </a:p>
          <a:p>
            <a:pPr algn="ctr"/>
            <a:endParaRPr lang="pl-PL" sz="3600" b="1" dirty="0">
              <a:solidFill>
                <a:srgbClr val="11111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4" descr="D:\hue\Atmoterm\prezentacja\slajdy\3\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94366" y="1556792"/>
            <a:ext cx="1278034" cy="1368152"/>
          </a:xfrm>
          <a:prstGeom prst="rect">
            <a:avLst/>
          </a:prstGeom>
          <a:noFill/>
        </p:spPr>
      </p:pic>
      <p:sp>
        <p:nvSpPr>
          <p:cNvPr id="12" name="pole tekstowe 11"/>
          <p:cNvSpPr txBox="1"/>
          <p:nvPr/>
        </p:nvSpPr>
        <p:spPr>
          <a:xfrm>
            <a:off x="6804248" y="3212976"/>
            <a:ext cx="2428892" cy="1050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pl-PL" sz="1400" dirty="0" err="1">
                <a:solidFill>
                  <a:srgbClr val="30A854"/>
                </a:solidFill>
                <a:latin typeface="Arial" pitchFamily="34" charset="0"/>
                <a:cs typeface="Arial" pitchFamily="34" charset="0"/>
              </a:rPr>
              <a:t>Atmoterm</a:t>
            </a:r>
            <a:r>
              <a:rPr lang="pl-PL" sz="1400" dirty="0">
                <a:solidFill>
                  <a:srgbClr val="30A854"/>
                </a:solidFill>
                <a:latin typeface="Arial" pitchFamily="34" charset="0"/>
                <a:cs typeface="Arial" pitchFamily="34" charset="0"/>
              </a:rPr>
              <a:t> SA</a:t>
            </a:r>
          </a:p>
          <a:p>
            <a:pPr>
              <a:lnSpc>
                <a:spcPts val="2600"/>
              </a:lnSpc>
            </a:pPr>
            <a:r>
              <a:rPr lang="pl-PL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ul. Łangowskiego 4</a:t>
            </a:r>
          </a:p>
          <a:p>
            <a:pPr>
              <a:lnSpc>
                <a:spcPts val="2600"/>
              </a:lnSpc>
            </a:pPr>
            <a:r>
              <a:rPr lang="pl-PL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45-031 Opole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6804248" y="4293096"/>
            <a:ext cx="2428892" cy="389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pl-PL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www.atmoterm.pl</a:t>
            </a:r>
            <a:endParaRPr lang="pl-PL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467544" y="188640"/>
            <a:ext cx="8075240" cy="79208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chemeClr val="tx2">
                    <a:lumMod val="50000"/>
                  </a:schemeClr>
                </a:solidFill>
              </a:rPr>
              <a:t>OCHRONA KLIMATU I JAKOŚĆ POWIETRZA 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54156" y="1267710"/>
            <a:ext cx="8075240" cy="999728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2400" b="1" dirty="0">
                <a:solidFill>
                  <a:schemeClr val="tx2">
                    <a:lumMod val="75000"/>
                  </a:schemeClr>
                </a:solidFill>
              </a:rPr>
              <a:t>przekroczenia poziomów dopuszczalnych pyłów PM10 i PM2,5 na terenie strefy podkarpackiej</a:t>
            </a:r>
          </a:p>
        </p:txBody>
      </p:sp>
      <p:sp>
        <p:nvSpPr>
          <p:cNvPr id="8" name="Symbol zastępczy zawartości 5"/>
          <p:cNvSpPr txBox="1">
            <a:spLocks/>
          </p:cNvSpPr>
          <p:nvPr/>
        </p:nvSpPr>
        <p:spPr>
          <a:xfrm>
            <a:off x="454156" y="2807279"/>
            <a:ext cx="8075240" cy="982081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2400" b="1" dirty="0">
                <a:solidFill>
                  <a:schemeClr val="tx2">
                    <a:lumMod val="75000"/>
                  </a:schemeClr>
                </a:solidFill>
              </a:rPr>
              <a:t>systematyczne przekroczenia poziomu docelowego dla benzo(a)</a:t>
            </a:r>
            <a:r>
              <a:rPr lang="pl-PL" sz="2400" b="1" dirty="0" err="1">
                <a:solidFill>
                  <a:schemeClr val="tx2">
                    <a:lumMod val="75000"/>
                  </a:schemeClr>
                </a:solidFill>
              </a:rPr>
              <a:t>pirenu</a:t>
            </a:r>
            <a:r>
              <a:rPr lang="pl-PL" sz="2400" b="1" dirty="0">
                <a:solidFill>
                  <a:schemeClr val="tx2">
                    <a:lumMod val="75000"/>
                  </a:schemeClr>
                </a:solidFill>
              </a:rPr>
              <a:t> w strefie podkarpackiej</a:t>
            </a:r>
          </a:p>
        </p:txBody>
      </p:sp>
      <p:sp>
        <p:nvSpPr>
          <p:cNvPr id="2" name="Symbol zastępczy zawartości 5">
            <a:extLst>
              <a:ext uri="{FF2B5EF4-FFF2-40B4-BE49-F238E27FC236}">
                <a16:creationId xmlns:a16="http://schemas.microsoft.com/office/drawing/2014/main" xmlns="" id="{F116F5A5-4503-D4BA-20F0-5BE87F236154}"/>
              </a:ext>
            </a:extLst>
          </p:cNvPr>
          <p:cNvSpPr txBox="1">
            <a:spLocks/>
          </p:cNvSpPr>
          <p:nvPr/>
        </p:nvSpPr>
        <p:spPr>
          <a:xfrm>
            <a:off x="454156" y="4293096"/>
            <a:ext cx="8075240" cy="982080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Calibri" pitchFamily="34" charset="0"/>
              <a:buChar char="•"/>
              <a:defRPr sz="32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Arial" pitchFamily="34" charset="0"/>
              <a:buChar char="–"/>
              <a:defRPr sz="28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Arial" pitchFamily="34" charset="0"/>
              <a:buChar char="•"/>
              <a:defRPr sz="24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Arial" pitchFamily="34" charset="0"/>
              <a:buChar char="–"/>
              <a:defRPr sz="20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Arial" pitchFamily="34" charset="0"/>
              <a:buChar char="»"/>
              <a:defRPr sz="20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pl-PL" sz="2400" b="1" dirty="0">
                <a:solidFill>
                  <a:schemeClr val="tx2">
                    <a:lumMod val="75000"/>
                  </a:schemeClr>
                </a:solidFill>
              </a:rPr>
              <a:t>brak wystarczającej liczby ekologicznych źródeł ciepła</a:t>
            </a:r>
          </a:p>
        </p:txBody>
      </p:sp>
    </p:spTree>
    <p:extLst>
      <p:ext uri="{BB962C8B-B14F-4D97-AF65-F5344CB8AC3E}">
        <p14:creationId xmlns:p14="http://schemas.microsoft.com/office/powerpoint/2010/main" val="2654076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5"/>
          <p:cNvSpPr txBox="1">
            <a:spLocks/>
          </p:cNvSpPr>
          <p:nvPr/>
        </p:nvSpPr>
        <p:spPr>
          <a:xfrm>
            <a:off x="467544" y="1440962"/>
            <a:ext cx="8075240" cy="1872208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Calibri" pitchFamily="34" charset="0"/>
              <a:buChar char="•"/>
              <a:defRPr sz="32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Arial" pitchFamily="34" charset="0"/>
              <a:buChar char="–"/>
              <a:defRPr sz="28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Arial" pitchFamily="34" charset="0"/>
              <a:buChar char="•"/>
              <a:defRPr sz="24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Arial" pitchFamily="34" charset="0"/>
              <a:buChar char="–"/>
              <a:defRPr sz="20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Arial" pitchFamily="34" charset="0"/>
              <a:buChar char="»"/>
              <a:defRPr sz="20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None/>
            </a:pPr>
            <a:r>
              <a:rPr lang="pl-PL" sz="2800" b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dynamiczny przyrost liczby pojazdów              i wzrost natężenia ruchu</a:t>
            </a:r>
            <a:endParaRPr lang="pl-PL" sz="24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Prostokąt zaokrąglony 3">
            <a:extLst>
              <a:ext uri="{FF2B5EF4-FFF2-40B4-BE49-F238E27FC236}">
                <a16:creationId xmlns:a16="http://schemas.microsoft.com/office/drawing/2014/main" xmlns="" id="{4F8CB012-E90E-4372-A0A6-6395E6B4F99B}"/>
              </a:ext>
            </a:extLst>
          </p:cNvPr>
          <p:cNvSpPr/>
          <p:nvPr/>
        </p:nvSpPr>
        <p:spPr>
          <a:xfrm>
            <a:off x="467544" y="188640"/>
            <a:ext cx="8075240" cy="7920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chemeClr val="tx2">
                    <a:lumMod val="50000"/>
                  </a:schemeClr>
                </a:solidFill>
              </a:rPr>
              <a:t>ZAGROŻENIE HAŁASEM</a:t>
            </a:r>
          </a:p>
        </p:txBody>
      </p:sp>
      <p:sp>
        <p:nvSpPr>
          <p:cNvPr id="2" name="Symbol zastępczy zawartości 5">
            <a:extLst>
              <a:ext uri="{FF2B5EF4-FFF2-40B4-BE49-F238E27FC236}">
                <a16:creationId xmlns:a16="http://schemas.microsoft.com/office/drawing/2014/main" xmlns="" id="{3F45158E-95D3-4865-BCD6-8B671936BF0B}"/>
              </a:ext>
            </a:extLst>
          </p:cNvPr>
          <p:cNvSpPr txBox="1">
            <a:spLocks/>
          </p:cNvSpPr>
          <p:nvPr/>
        </p:nvSpPr>
        <p:spPr>
          <a:xfrm>
            <a:off x="473426" y="3544830"/>
            <a:ext cx="8069358" cy="168437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Calibri" pitchFamily="34" charset="0"/>
              <a:buChar char="•"/>
              <a:defRPr sz="32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Arial" pitchFamily="34" charset="0"/>
              <a:buChar char="–"/>
              <a:defRPr sz="28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Arial" pitchFamily="34" charset="0"/>
              <a:buChar char="•"/>
              <a:defRPr sz="24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Arial" pitchFamily="34" charset="0"/>
              <a:buChar char="–"/>
              <a:defRPr sz="20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Arial" pitchFamily="34" charset="0"/>
              <a:buChar char="»"/>
              <a:defRPr sz="20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None/>
            </a:pPr>
            <a:r>
              <a:rPr lang="pl-PL" sz="2800" b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pogarszający się stan nawierzchni dróg           i trakcji kolejowych</a:t>
            </a:r>
            <a:endParaRPr lang="pl-PL" sz="24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582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xmlns="" id="{8421B476-84B0-FB76-73F7-6BEEEB444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088" y="333375"/>
            <a:ext cx="8229600" cy="84931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chemeClr val="tx2">
                    <a:lumMod val="50000"/>
                  </a:schemeClr>
                </a:solidFill>
              </a:rPr>
              <a:t>ZAGROŻENIE HAŁASEM</a:t>
            </a:r>
          </a:p>
        </p:txBody>
      </p:sp>
      <p:sp>
        <p:nvSpPr>
          <p:cNvPr id="5" name="Symbol zastępczy zawartości 5">
            <a:extLst>
              <a:ext uri="{FF2B5EF4-FFF2-40B4-BE49-F238E27FC236}">
                <a16:creationId xmlns:a16="http://schemas.microsoft.com/office/drawing/2014/main" xmlns="" id="{A225B1E4-FFAC-BFD1-C652-3A1A9F43727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37974" y="1844824"/>
            <a:ext cx="8229600" cy="204482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Calibri" pitchFamily="34" charset="0"/>
              <a:buChar char="•"/>
              <a:defRPr sz="32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Arial" pitchFamily="34" charset="0"/>
              <a:buChar char="–"/>
              <a:defRPr sz="28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Arial" pitchFamily="34" charset="0"/>
              <a:buChar char="•"/>
              <a:defRPr sz="24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Arial" pitchFamily="34" charset="0"/>
              <a:buChar char="–"/>
              <a:defRPr sz="20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Arial" pitchFamily="34" charset="0"/>
              <a:buChar char="»"/>
              <a:defRPr sz="20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None/>
            </a:pPr>
            <a:r>
              <a:rPr lang="pl-PL" sz="2800" b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lokalizacja potencjalnych źródeł promieniowania elektromagnetycznego       w bezpośredniej bliskości zabudowy mieszkaniowej</a:t>
            </a:r>
            <a:endParaRPr lang="pl-PL" sz="24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769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aokrąglony 4"/>
          <p:cNvSpPr/>
          <p:nvPr/>
        </p:nvSpPr>
        <p:spPr>
          <a:xfrm>
            <a:off x="467544" y="2132856"/>
            <a:ext cx="8075241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2400" b="1" dirty="0">
                <a:solidFill>
                  <a:srgbClr val="013764"/>
                </a:solidFill>
                <a:ea typeface="Calibri" pitchFamily="34" charset="0"/>
                <a:cs typeface="Times New Roman" pitchFamily="18" charset="0"/>
              </a:rPr>
              <a:t>niedostatecznie dobry stan wód powierzchniowych</a:t>
            </a:r>
            <a:endParaRPr lang="pl-PL" sz="2400" b="1" dirty="0">
              <a:solidFill>
                <a:srgbClr val="013764"/>
              </a:solidFill>
            </a:endParaRPr>
          </a:p>
        </p:txBody>
      </p:sp>
      <p:sp>
        <p:nvSpPr>
          <p:cNvPr id="6" name="Prostokąt zaokrąglony 3">
            <a:extLst>
              <a:ext uri="{FF2B5EF4-FFF2-40B4-BE49-F238E27FC236}">
                <a16:creationId xmlns:a16="http://schemas.microsoft.com/office/drawing/2014/main" xmlns="" id="{0D975EDA-345C-4DBB-BC09-D937347E823B}"/>
              </a:ext>
            </a:extLst>
          </p:cNvPr>
          <p:cNvSpPr/>
          <p:nvPr/>
        </p:nvSpPr>
        <p:spPr>
          <a:xfrm>
            <a:off x="467544" y="188640"/>
            <a:ext cx="8075240" cy="7920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chemeClr val="tx2">
                    <a:lumMod val="50000"/>
                  </a:schemeClr>
                </a:solidFill>
              </a:rPr>
              <a:t>GOSPODAROWANIE WODAMI</a:t>
            </a:r>
          </a:p>
        </p:txBody>
      </p:sp>
    </p:spTree>
    <p:extLst>
      <p:ext uri="{BB962C8B-B14F-4D97-AF65-F5344CB8AC3E}">
        <p14:creationId xmlns:p14="http://schemas.microsoft.com/office/powerpoint/2010/main" val="3566636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5"/>
          <p:cNvSpPr txBox="1">
            <a:spLocks/>
          </p:cNvSpPr>
          <p:nvPr/>
        </p:nvSpPr>
        <p:spPr>
          <a:xfrm>
            <a:off x="467544" y="2174352"/>
            <a:ext cx="8075240" cy="1254648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Calibri" pitchFamily="34" charset="0"/>
              <a:buChar char="•"/>
              <a:defRPr sz="32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Arial" pitchFamily="34" charset="0"/>
              <a:buChar char="–"/>
              <a:defRPr sz="28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Arial" pitchFamily="34" charset="0"/>
              <a:buChar char="•"/>
              <a:defRPr sz="24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Arial" pitchFamily="34" charset="0"/>
              <a:buChar char="–"/>
              <a:defRPr sz="20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A000"/>
              </a:buClr>
              <a:buFont typeface="Arial" pitchFamily="34" charset="0"/>
              <a:buChar char="»"/>
              <a:defRPr sz="20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None/>
            </a:pPr>
            <a:r>
              <a:rPr lang="pl-PL" sz="2400" b="1" dirty="0">
                <a:solidFill>
                  <a:schemeClr val="tx2">
                    <a:lumMod val="75000"/>
                  </a:schemeClr>
                </a:solidFill>
              </a:rPr>
              <a:t>spadek udziału mieszkańców korzystających z sieci wodociągowej oraz kanalizacyjnej</a:t>
            </a:r>
          </a:p>
        </p:txBody>
      </p:sp>
      <p:sp>
        <p:nvSpPr>
          <p:cNvPr id="6" name="Prostokąt zaokrąglony 3">
            <a:extLst>
              <a:ext uri="{FF2B5EF4-FFF2-40B4-BE49-F238E27FC236}">
                <a16:creationId xmlns:a16="http://schemas.microsoft.com/office/drawing/2014/main" xmlns="" id="{CB2D27CF-9374-4C39-ADBB-C800EC4B02C4}"/>
              </a:ext>
            </a:extLst>
          </p:cNvPr>
          <p:cNvSpPr/>
          <p:nvPr/>
        </p:nvSpPr>
        <p:spPr>
          <a:xfrm>
            <a:off x="467544" y="188640"/>
            <a:ext cx="8075240" cy="7920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chemeClr val="tx2">
                    <a:lumMod val="50000"/>
                  </a:schemeClr>
                </a:solidFill>
              </a:rPr>
              <a:t>GOSPODARKA WODNO-ŚCIEKOWA</a:t>
            </a:r>
          </a:p>
        </p:txBody>
      </p:sp>
    </p:spTree>
    <p:extLst>
      <p:ext uri="{BB962C8B-B14F-4D97-AF65-F5344CB8AC3E}">
        <p14:creationId xmlns:p14="http://schemas.microsoft.com/office/powerpoint/2010/main" val="731005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xmlns="" id="{207A1825-4FBD-5061-3281-33E19FFE3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088" y="333375"/>
            <a:ext cx="8229600" cy="8493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chemeClr val="tx2">
                    <a:lumMod val="50000"/>
                  </a:schemeClr>
                </a:solidFill>
              </a:rPr>
              <a:t>ZASOBY GEOLOGICZNE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xmlns="" id="{484A3B29-A815-8332-1337-D18B9A336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059" y="1859150"/>
            <a:ext cx="8229600" cy="1180727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>
              <a:buNone/>
            </a:pPr>
            <a:r>
              <a:rPr lang="pl-PL" sz="2400" b="1" dirty="0">
                <a:solidFill>
                  <a:schemeClr val="tx2">
                    <a:lumMod val="75000"/>
                  </a:schemeClr>
                </a:solidFill>
              </a:rPr>
              <a:t>wiele złóż, z których zaniechano wydobycie</a:t>
            </a:r>
          </a:p>
        </p:txBody>
      </p:sp>
    </p:spTree>
    <p:extLst>
      <p:ext uri="{BB962C8B-B14F-4D97-AF65-F5344CB8AC3E}">
        <p14:creationId xmlns:p14="http://schemas.microsoft.com/office/powerpoint/2010/main" val="299897455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2">
      <a:dk1>
        <a:srgbClr val="808080"/>
      </a:dk1>
      <a:lt1>
        <a:sysClr val="window" lastClr="FFFFFF"/>
      </a:lt1>
      <a:dk2>
        <a:srgbClr val="1F497D"/>
      </a:dk2>
      <a:lt2>
        <a:srgbClr val="FFFFFF"/>
      </a:lt2>
      <a:accent1>
        <a:srgbClr val="FFA000"/>
      </a:accent1>
      <a:accent2>
        <a:srgbClr val="65C5C6"/>
      </a:accent2>
      <a:accent3>
        <a:srgbClr val="808080"/>
      </a:accent3>
      <a:accent4>
        <a:srgbClr val="003764"/>
      </a:accent4>
      <a:accent5>
        <a:srgbClr val="30A854"/>
      </a:accent5>
      <a:accent6>
        <a:srgbClr val="65C5C6"/>
      </a:accent6>
      <a:hlink>
        <a:srgbClr val="808080"/>
      </a:hlink>
      <a:folHlink>
        <a:srgbClr val="FFA000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2083</TotalTime>
  <Words>1372</Words>
  <Application>Microsoft Office PowerPoint</Application>
  <PresentationFormat>Pokaz na ekranie (4:3)</PresentationFormat>
  <Paragraphs>254</Paragraphs>
  <Slides>30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5" baseType="lpstr">
      <vt:lpstr>Arial</vt:lpstr>
      <vt:lpstr>Calibri</vt:lpstr>
      <vt:lpstr>Times New Roman</vt:lpstr>
      <vt:lpstr>Wingdings</vt:lpstr>
      <vt:lpstr>Motyw pakietu Office</vt:lpstr>
      <vt:lpstr>Program ochrony środowiska  dla Gminy Stalowa Wola na lata 2022-2026 z perspektywą do roku 2029    </vt:lpstr>
      <vt:lpstr>Podstawa prawna opracowania Programu ochrony środowiska</vt:lpstr>
      <vt:lpstr>Prezentacja programu PowerPoint</vt:lpstr>
      <vt:lpstr>Prezentacja programu PowerPoint</vt:lpstr>
      <vt:lpstr>Prezentacja programu PowerPoint</vt:lpstr>
      <vt:lpstr>ZAGROŻENIE HAŁASEM</vt:lpstr>
      <vt:lpstr>Prezentacja programu PowerPoint</vt:lpstr>
      <vt:lpstr>Prezentacja programu PowerPoint</vt:lpstr>
      <vt:lpstr>ZASOBY GEOLOGICZNE</vt:lpstr>
      <vt:lpstr>Prezentacja programu PowerPoint</vt:lpstr>
      <vt:lpstr>Prezentacja programu PowerPoint</vt:lpstr>
      <vt:lpstr>Prezentacja programu PowerPoint</vt:lpstr>
      <vt:lpstr>ZAGROŻENIE POWAŻNYMI AWARIAMI</vt:lpstr>
      <vt:lpstr>CELE I KIERUNKI DZIAŁAŃ PROGRAMU OCHRONY ŚRODOWISKA </vt:lpstr>
      <vt:lpstr>CELE I KIERUNKI DZIAŁAŃ PROGRAMU OCHRONY ŚRODOWISKA </vt:lpstr>
      <vt:lpstr>Prezentacja programu PowerPoint</vt:lpstr>
      <vt:lpstr>Ochrona klimatu i jakości powietrza (OKJP)  </vt:lpstr>
      <vt:lpstr>Ochrona klimatu i jakości powietrza (OKJP)  </vt:lpstr>
      <vt:lpstr>Zagrożenia hałasem (ZH)  </vt:lpstr>
      <vt:lpstr>Gospodarowanie wodami (GW)  </vt:lpstr>
      <vt:lpstr>Gospodarowanie wodami (GW)  </vt:lpstr>
      <vt:lpstr>Prezentacja programu PowerPoint</vt:lpstr>
      <vt:lpstr>Prezentacja programu PowerPoint</vt:lpstr>
      <vt:lpstr>Zasoby przyrodnicze (ZP)</vt:lpstr>
      <vt:lpstr>ZAGROŻENIA POWAŻNYMI AWARIAMI (ZPA)</vt:lpstr>
      <vt:lpstr>MONITORING REALIZACJI PROGRAMU</vt:lpstr>
      <vt:lpstr>MONITORING REALIZACJI PROGRAMU</vt:lpstr>
      <vt:lpstr>MONITORING REALIZACJI PROGRAMU</vt:lpstr>
      <vt:lpstr>USTALENIA SOOŚ PROJEKTU PROGRAMU 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idziak</dc:creator>
  <cp:lastModifiedBy>Aleksandra Szczyrba</cp:lastModifiedBy>
  <cp:revision>163</cp:revision>
  <dcterms:created xsi:type="dcterms:W3CDTF">2018-02-21T07:25:26Z</dcterms:created>
  <dcterms:modified xsi:type="dcterms:W3CDTF">2023-01-05T08:21:03Z</dcterms:modified>
</cp:coreProperties>
</file>