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9" r:id="rId4"/>
    <p:sldId id="260" r:id="rId5"/>
    <p:sldId id="261" r:id="rId6"/>
    <p:sldId id="262" r:id="rId7"/>
    <p:sldId id="258" r:id="rId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1111"/>
    <a:srgbClr val="003764"/>
    <a:srgbClr val="57B354"/>
    <a:srgbClr val="808080"/>
    <a:srgbClr val="FFA000"/>
    <a:srgbClr val="65C5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 pośredni 2 — Ak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8D230F3-CF80-4859-8CE7-A43EE81993B5}" styleName="Styl jasny 1 — Ak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Styl jasny 1 — Ak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6" autoAdjust="0"/>
    <p:restoredTop sz="90317" autoAdjust="0"/>
  </p:normalViewPr>
  <p:slideViewPr>
    <p:cSldViewPr>
      <p:cViewPr varScale="1">
        <p:scale>
          <a:sx n="77" d="100"/>
          <a:sy n="77" d="100"/>
        </p:scale>
        <p:origin x="1651"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B2CBB7-6837-4BF9-8DD6-23E418675D5C}" type="datetimeFigureOut">
              <a:rPr lang="pl-PL" smtClean="0"/>
              <a:pPr/>
              <a:t>09.05.2023</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64F438-9276-4DB1-ACC3-DB79E85A1AC7}" type="slidenum">
              <a:rPr lang="pl-PL" smtClean="0"/>
              <a:pPr/>
              <a:t>‹#›</a:t>
            </a:fld>
            <a:endParaRPr lang="pl-PL"/>
          </a:p>
        </p:txBody>
      </p:sp>
    </p:spTree>
    <p:extLst>
      <p:ext uri="{BB962C8B-B14F-4D97-AF65-F5344CB8AC3E}">
        <p14:creationId xmlns:p14="http://schemas.microsoft.com/office/powerpoint/2010/main" val="838408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12" name="Picture 3" descr="D:\hue\Atmoterm\prezentacja\slajdy\1\bg.png"/>
          <p:cNvPicPr>
            <a:picLocks noChangeAspect="1" noChangeArrowheads="1"/>
          </p:cNvPicPr>
          <p:nvPr userDrawn="1"/>
        </p:nvPicPr>
        <p:blipFill>
          <a:blip r:embed="rId2" cstate="print"/>
          <a:srcRect/>
          <a:stretch>
            <a:fillRect/>
          </a:stretch>
        </p:blipFill>
        <p:spPr bwMode="auto">
          <a:xfrm>
            <a:off x="-180405" y="0"/>
            <a:ext cx="9432925" cy="6858000"/>
          </a:xfrm>
          <a:prstGeom prst="rect">
            <a:avLst/>
          </a:prstGeom>
          <a:noFill/>
        </p:spPr>
      </p:pic>
      <p:sp>
        <p:nvSpPr>
          <p:cNvPr id="2" name="Tytuł 1"/>
          <p:cNvSpPr>
            <a:spLocks noGrp="1"/>
          </p:cNvSpPr>
          <p:nvPr>
            <p:ph type="ctrTitle" hasCustomPrompt="1"/>
          </p:nvPr>
        </p:nvSpPr>
        <p:spPr>
          <a:xfrm>
            <a:off x="1547664" y="1628800"/>
            <a:ext cx="6192688" cy="1470025"/>
          </a:xfrm>
          <a:prstGeom prst="rect">
            <a:avLst/>
          </a:prstGeom>
        </p:spPr>
        <p:txBody>
          <a:bodyPr/>
          <a:lstStyle>
            <a:lvl1pPr algn="l">
              <a:defRPr sz="3600" baseline="0">
                <a:solidFill>
                  <a:schemeClr val="bg1"/>
                </a:solidFill>
                <a:latin typeface="Arial" pitchFamily="34" charset="0"/>
                <a:cs typeface="Arial" pitchFamily="34" charset="0"/>
              </a:defRPr>
            </a:lvl1pPr>
          </a:lstStyle>
          <a:p>
            <a:r>
              <a:rPr lang="pl-PL" dirty="0"/>
              <a:t>Tytuł prezentacji, który może być dłuższy.</a:t>
            </a:r>
          </a:p>
        </p:txBody>
      </p:sp>
      <p:sp>
        <p:nvSpPr>
          <p:cNvPr id="3" name="Podtytuł 2"/>
          <p:cNvSpPr>
            <a:spLocks noGrp="1"/>
          </p:cNvSpPr>
          <p:nvPr>
            <p:ph type="subTitle" idx="1" hasCustomPrompt="1"/>
          </p:nvPr>
        </p:nvSpPr>
        <p:spPr>
          <a:xfrm>
            <a:off x="1547664" y="3212976"/>
            <a:ext cx="6192688" cy="576064"/>
          </a:xfrm>
          <a:prstGeom prst="rect">
            <a:avLst/>
          </a:prstGeom>
        </p:spPr>
        <p:txBody>
          <a:bodyPr/>
          <a:lstStyle>
            <a:lvl1pPr marL="0" indent="0" algn="l">
              <a:buNone/>
              <a:defRPr sz="2200">
                <a:solidFill>
                  <a:srgbClr val="65C5C6"/>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dirty="0"/>
              <a:t>Kliknij, aby dodać podtytuł wzorca</a:t>
            </a:r>
          </a:p>
        </p:txBody>
      </p:sp>
      <p:pic>
        <p:nvPicPr>
          <p:cNvPr id="15" name="Picture 4" descr="D:\hue\Atmoterm\prezentacja\slajdy\1\stopka.png"/>
          <p:cNvPicPr>
            <a:picLocks noChangeAspect="1" noChangeArrowheads="1"/>
          </p:cNvPicPr>
          <p:nvPr userDrawn="1"/>
        </p:nvPicPr>
        <p:blipFill>
          <a:blip r:embed="rId3" cstate="print"/>
          <a:srcRect/>
          <a:stretch>
            <a:fillRect/>
          </a:stretch>
        </p:blipFill>
        <p:spPr bwMode="auto">
          <a:xfrm>
            <a:off x="5220072" y="4149080"/>
            <a:ext cx="2520280" cy="762594"/>
          </a:xfrm>
          <a:prstGeom prst="rect">
            <a:avLst/>
          </a:prstGeom>
          <a:noFill/>
        </p:spPr>
      </p:pic>
      <p:sp>
        <p:nvSpPr>
          <p:cNvPr id="7" name="Podtytuł 2"/>
          <p:cNvSpPr txBox="1">
            <a:spLocks/>
          </p:cNvSpPr>
          <p:nvPr userDrawn="1"/>
        </p:nvSpPr>
        <p:spPr>
          <a:xfrm>
            <a:off x="4211960" y="5085184"/>
            <a:ext cx="6192688" cy="1772816"/>
          </a:xfrm>
          <a:prstGeom prst="rect">
            <a:avLst/>
          </a:prstGeom>
        </p:spPr>
        <p:txBody>
          <a:bodyPr/>
          <a:lstStyle>
            <a:lvl1pPr marL="0" indent="0" algn="l">
              <a:buNone/>
              <a:defRPr sz="2200">
                <a:solidFill>
                  <a:srgbClr val="65C5C6"/>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pl-PL" sz="1400" dirty="0">
              <a:solidFill>
                <a:schemeClr val="bg1"/>
              </a:solidFill>
              <a:latin typeface="Arial" pitchFamily="34" charset="0"/>
              <a:cs typeface="Arial"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a:t>Kliknij, aby edytować styl</a:t>
            </a:r>
          </a:p>
        </p:txBody>
      </p:sp>
      <p:sp>
        <p:nvSpPr>
          <p:cNvPr id="3" name="Symbol zastępczy tytułu pionowego 2"/>
          <p:cNvSpPr>
            <a:spLocks noGrp="1"/>
          </p:cNvSpPr>
          <p:nvPr>
            <p:ph type="body" orient="vert" idx="1"/>
          </p:nvPr>
        </p:nvSpPr>
        <p:spPr>
          <a:xfrm>
            <a:off x="457200" y="1600200"/>
            <a:ext cx="8229600" cy="4525963"/>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a:xfrm>
            <a:off x="457200" y="6356350"/>
            <a:ext cx="2133600" cy="365125"/>
          </a:xfrm>
          <a:prstGeom prst="rect">
            <a:avLst/>
          </a:prstGeom>
        </p:spPr>
        <p:txBody>
          <a:bodyPr/>
          <a:lstStyle/>
          <a:p>
            <a:fld id="{07FD514C-50DF-4297-B4DC-EFD636E65D80}" type="datetimeFigureOut">
              <a:rPr lang="pl-PL" smtClean="0"/>
              <a:pPr/>
              <a:t>09.05.2023</a:t>
            </a:fld>
            <a:endParaRPr lang="pl-PL"/>
          </a:p>
        </p:txBody>
      </p:sp>
      <p:sp>
        <p:nvSpPr>
          <p:cNvPr id="5" name="Symbol zastępczy stopki 4"/>
          <p:cNvSpPr>
            <a:spLocks noGrp="1"/>
          </p:cNvSpPr>
          <p:nvPr>
            <p:ph type="ftr" sz="quarter" idx="11"/>
          </p:nvPr>
        </p:nvSpPr>
        <p:spPr>
          <a:xfrm>
            <a:off x="3124200" y="6356350"/>
            <a:ext cx="2895600" cy="365125"/>
          </a:xfrm>
          <a:prstGeom prst="rect">
            <a:avLst/>
          </a:prstGeom>
        </p:spPr>
        <p:txBody>
          <a:bodyPr/>
          <a:lstStyle/>
          <a:p>
            <a:endParaRPr lang="pl-PL"/>
          </a:p>
        </p:txBody>
      </p:sp>
      <p:sp>
        <p:nvSpPr>
          <p:cNvPr id="6" name="Symbol zastępczy numeru slajdu 5"/>
          <p:cNvSpPr>
            <a:spLocks noGrp="1"/>
          </p:cNvSpPr>
          <p:nvPr>
            <p:ph type="sldNum" sz="quarter" idx="12"/>
          </p:nvPr>
        </p:nvSpPr>
        <p:spPr>
          <a:xfrm>
            <a:off x="6553200" y="6356350"/>
            <a:ext cx="2133600" cy="365125"/>
          </a:xfrm>
          <a:prstGeom prst="rect">
            <a:avLst/>
          </a:prstGeom>
        </p:spPr>
        <p:txBody>
          <a:bodyPr/>
          <a:lstStyle/>
          <a:p>
            <a:fld id="{3090DECB-830B-4EC1-99F4-FDB3539C081A}"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a:prstGeom prst="rect">
            <a:avLst/>
          </a:prstGeo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a:xfrm>
            <a:off x="457200" y="6356350"/>
            <a:ext cx="2133600" cy="365125"/>
          </a:xfrm>
          <a:prstGeom prst="rect">
            <a:avLst/>
          </a:prstGeom>
        </p:spPr>
        <p:txBody>
          <a:bodyPr/>
          <a:lstStyle/>
          <a:p>
            <a:fld id="{07FD514C-50DF-4297-B4DC-EFD636E65D80}" type="datetimeFigureOut">
              <a:rPr lang="pl-PL" smtClean="0"/>
              <a:pPr/>
              <a:t>09.05.2023</a:t>
            </a:fld>
            <a:endParaRPr lang="pl-PL"/>
          </a:p>
        </p:txBody>
      </p:sp>
      <p:sp>
        <p:nvSpPr>
          <p:cNvPr id="5" name="Symbol zastępczy stopki 4"/>
          <p:cNvSpPr>
            <a:spLocks noGrp="1"/>
          </p:cNvSpPr>
          <p:nvPr>
            <p:ph type="ftr" sz="quarter" idx="11"/>
          </p:nvPr>
        </p:nvSpPr>
        <p:spPr>
          <a:xfrm>
            <a:off x="3124200" y="6356350"/>
            <a:ext cx="2895600" cy="365125"/>
          </a:xfrm>
          <a:prstGeom prst="rect">
            <a:avLst/>
          </a:prstGeom>
        </p:spPr>
        <p:txBody>
          <a:bodyPr/>
          <a:lstStyle/>
          <a:p>
            <a:endParaRPr lang="pl-PL"/>
          </a:p>
        </p:txBody>
      </p:sp>
      <p:sp>
        <p:nvSpPr>
          <p:cNvPr id="6" name="Symbol zastępczy numeru slajdu 5"/>
          <p:cNvSpPr>
            <a:spLocks noGrp="1"/>
          </p:cNvSpPr>
          <p:nvPr>
            <p:ph type="sldNum" sz="quarter" idx="12"/>
          </p:nvPr>
        </p:nvSpPr>
        <p:spPr>
          <a:xfrm>
            <a:off x="6553200" y="6356350"/>
            <a:ext cx="2133600" cy="365125"/>
          </a:xfrm>
          <a:prstGeom prst="rect">
            <a:avLst/>
          </a:prstGeom>
        </p:spPr>
        <p:txBody>
          <a:bodyPr/>
          <a:lstStyle/>
          <a:p>
            <a:fld id="{3090DECB-830B-4EC1-99F4-FDB3539C081A}"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446856" y="332656"/>
            <a:ext cx="8229600" cy="850106"/>
          </a:xfrm>
          <a:prstGeom prst="rect">
            <a:avLst/>
          </a:prstGeom>
        </p:spPr>
        <p:txBody>
          <a:bodyPr/>
          <a:lstStyle>
            <a:lvl1pPr algn="l">
              <a:defRPr sz="3600">
                <a:solidFill>
                  <a:srgbClr val="65C5C6"/>
                </a:solidFill>
                <a:latin typeface="Arial" pitchFamily="34" charset="0"/>
                <a:cs typeface="Arial" pitchFamily="34" charset="0"/>
              </a:defRPr>
            </a:lvl1pPr>
          </a:lstStyle>
          <a:p>
            <a:r>
              <a:rPr lang="pl-PL" dirty="0"/>
              <a:t>Nagłówek</a:t>
            </a:r>
          </a:p>
        </p:txBody>
      </p:sp>
      <p:sp>
        <p:nvSpPr>
          <p:cNvPr id="3" name="Symbol zastępczy zawartości 2"/>
          <p:cNvSpPr>
            <a:spLocks noGrp="1"/>
          </p:cNvSpPr>
          <p:nvPr>
            <p:ph idx="1"/>
          </p:nvPr>
        </p:nvSpPr>
        <p:spPr>
          <a:xfrm>
            <a:off x="457200" y="1600200"/>
            <a:ext cx="8229600" cy="4525963"/>
          </a:xfrm>
          <a:prstGeom prst="rect">
            <a:avLst/>
          </a:prstGeom>
        </p:spPr>
        <p:txBody>
          <a:bodyPr/>
          <a:lstStyle>
            <a:lvl1pPr>
              <a:buClr>
                <a:srgbClr val="FFA000"/>
              </a:buClr>
              <a:buFont typeface="Calibri" pitchFamily="34" charset="0"/>
              <a:buChar char="•"/>
              <a:defRPr>
                <a:solidFill>
                  <a:srgbClr val="808080"/>
                </a:solidFill>
              </a:defRPr>
            </a:lvl1pPr>
            <a:lvl2pPr>
              <a:buClr>
                <a:srgbClr val="FFA000"/>
              </a:buClr>
              <a:defRPr>
                <a:solidFill>
                  <a:srgbClr val="808080"/>
                </a:solidFill>
              </a:defRPr>
            </a:lvl2pPr>
            <a:lvl3pPr>
              <a:buClr>
                <a:srgbClr val="FFA000"/>
              </a:buClr>
              <a:defRPr>
                <a:solidFill>
                  <a:srgbClr val="808080"/>
                </a:solidFill>
              </a:defRPr>
            </a:lvl3pPr>
            <a:lvl4pPr>
              <a:buClr>
                <a:srgbClr val="FFA000"/>
              </a:buClr>
              <a:defRPr>
                <a:solidFill>
                  <a:srgbClr val="808080"/>
                </a:solidFill>
              </a:defRPr>
            </a:lvl4pPr>
            <a:lvl5pPr>
              <a:buClr>
                <a:srgbClr val="FFA000"/>
              </a:buClr>
              <a:defRPr>
                <a:solidFill>
                  <a:srgbClr val="808080"/>
                </a:solidFill>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a:xfrm>
            <a:off x="457200" y="6356350"/>
            <a:ext cx="2133600" cy="365125"/>
          </a:xfrm>
          <a:prstGeom prst="rect">
            <a:avLst/>
          </a:prstGeom>
        </p:spPr>
        <p:txBody>
          <a:bodyPr/>
          <a:lstStyle/>
          <a:p>
            <a:fld id="{07FD514C-50DF-4297-B4DC-EFD636E65D80}" type="datetimeFigureOut">
              <a:rPr lang="pl-PL" smtClean="0"/>
              <a:pPr/>
              <a:t>09.05.2023</a:t>
            </a:fld>
            <a:endParaRPr lang="pl-PL"/>
          </a:p>
        </p:txBody>
      </p:sp>
      <p:sp>
        <p:nvSpPr>
          <p:cNvPr id="5" name="Symbol zastępczy stopki 4"/>
          <p:cNvSpPr>
            <a:spLocks noGrp="1"/>
          </p:cNvSpPr>
          <p:nvPr>
            <p:ph type="ftr" sz="quarter" idx="11"/>
          </p:nvPr>
        </p:nvSpPr>
        <p:spPr>
          <a:xfrm>
            <a:off x="3124200" y="6356350"/>
            <a:ext cx="2895600" cy="365125"/>
          </a:xfrm>
          <a:prstGeom prst="rect">
            <a:avLst/>
          </a:prstGeom>
        </p:spPr>
        <p:txBody>
          <a:bodyPr/>
          <a:lstStyle/>
          <a:p>
            <a:endParaRPr lang="pl-PL"/>
          </a:p>
        </p:txBody>
      </p:sp>
      <p:sp>
        <p:nvSpPr>
          <p:cNvPr id="6" name="Symbol zastępczy numeru slajdu 5"/>
          <p:cNvSpPr>
            <a:spLocks noGrp="1"/>
          </p:cNvSpPr>
          <p:nvPr>
            <p:ph type="sldNum" sz="quarter" idx="12"/>
          </p:nvPr>
        </p:nvSpPr>
        <p:spPr>
          <a:xfrm>
            <a:off x="6553200" y="6356350"/>
            <a:ext cx="2133600" cy="365125"/>
          </a:xfrm>
          <a:prstGeom prst="rect">
            <a:avLst/>
          </a:prstGeom>
        </p:spPr>
        <p:txBody>
          <a:bodyPr/>
          <a:lstStyle/>
          <a:p>
            <a:fld id="{3090DECB-830B-4EC1-99F4-FDB3539C081A}"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a:xfrm>
            <a:off x="457200" y="6356350"/>
            <a:ext cx="2133600" cy="365125"/>
          </a:xfrm>
          <a:prstGeom prst="rect">
            <a:avLst/>
          </a:prstGeom>
        </p:spPr>
        <p:txBody>
          <a:bodyPr/>
          <a:lstStyle/>
          <a:p>
            <a:fld id="{07FD514C-50DF-4297-B4DC-EFD636E65D80}" type="datetimeFigureOut">
              <a:rPr lang="pl-PL" smtClean="0"/>
              <a:pPr/>
              <a:t>09.05.2023</a:t>
            </a:fld>
            <a:endParaRPr lang="pl-PL"/>
          </a:p>
        </p:txBody>
      </p:sp>
      <p:sp>
        <p:nvSpPr>
          <p:cNvPr id="6" name="Symbol zastępczy stopki 5"/>
          <p:cNvSpPr>
            <a:spLocks noGrp="1"/>
          </p:cNvSpPr>
          <p:nvPr>
            <p:ph type="ftr" sz="quarter" idx="11"/>
          </p:nvPr>
        </p:nvSpPr>
        <p:spPr>
          <a:xfrm>
            <a:off x="3131840" y="6309320"/>
            <a:ext cx="2895600" cy="365125"/>
          </a:xfrm>
          <a:prstGeom prst="rect">
            <a:avLst/>
          </a:prstGeom>
        </p:spPr>
        <p:txBody>
          <a:bodyPr/>
          <a:lstStyle/>
          <a:p>
            <a:endParaRPr lang="pl-PL" dirty="0"/>
          </a:p>
        </p:txBody>
      </p:sp>
      <p:sp>
        <p:nvSpPr>
          <p:cNvPr id="7" name="Symbol zastępczy numeru slajdu 6"/>
          <p:cNvSpPr>
            <a:spLocks noGrp="1"/>
          </p:cNvSpPr>
          <p:nvPr>
            <p:ph type="sldNum" sz="quarter" idx="12"/>
          </p:nvPr>
        </p:nvSpPr>
        <p:spPr>
          <a:xfrm>
            <a:off x="6553200" y="6356350"/>
            <a:ext cx="2133600" cy="365125"/>
          </a:xfrm>
          <a:prstGeom prst="rect">
            <a:avLst/>
          </a:prstGeom>
        </p:spPr>
        <p:txBody>
          <a:bodyPr/>
          <a:lstStyle/>
          <a:p>
            <a:fld id="{3090DECB-830B-4EC1-99F4-FDB3539C081A}"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a:xfrm>
            <a:off x="457200" y="6356350"/>
            <a:ext cx="2133600" cy="365125"/>
          </a:xfrm>
          <a:prstGeom prst="rect">
            <a:avLst/>
          </a:prstGeom>
        </p:spPr>
        <p:txBody>
          <a:bodyPr/>
          <a:lstStyle/>
          <a:p>
            <a:fld id="{07FD514C-50DF-4297-B4DC-EFD636E65D80}" type="datetimeFigureOut">
              <a:rPr lang="pl-PL" smtClean="0"/>
              <a:pPr/>
              <a:t>09.05.2023</a:t>
            </a:fld>
            <a:endParaRPr lang="pl-PL"/>
          </a:p>
        </p:txBody>
      </p:sp>
      <p:sp>
        <p:nvSpPr>
          <p:cNvPr id="8" name="Symbol zastępczy stopki 7"/>
          <p:cNvSpPr>
            <a:spLocks noGrp="1"/>
          </p:cNvSpPr>
          <p:nvPr>
            <p:ph type="ftr" sz="quarter" idx="11"/>
          </p:nvPr>
        </p:nvSpPr>
        <p:spPr>
          <a:xfrm>
            <a:off x="3124200" y="6356350"/>
            <a:ext cx="2895600" cy="365125"/>
          </a:xfrm>
          <a:prstGeom prst="rect">
            <a:avLst/>
          </a:prstGeom>
        </p:spPr>
        <p:txBody>
          <a:bodyPr/>
          <a:lstStyle/>
          <a:p>
            <a:endParaRPr lang="pl-PL"/>
          </a:p>
        </p:txBody>
      </p:sp>
      <p:sp>
        <p:nvSpPr>
          <p:cNvPr id="9" name="Symbol zastępczy numeru slajdu 8"/>
          <p:cNvSpPr>
            <a:spLocks noGrp="1"/>
          </p:cNvSpPr>
          <p:nvPr>
            <p:ph type="sldNum" sz="quarter" idx="12"/>
          </p:nvPr>
        </p:nvSpPr>
        <p:spPr>
          <a:xfrm>
            <a:off x="6553200" y="6356350"/>
            <a:ext cx="2133600" cy="365125"/>
          </a:xfrm>
          <a:prstGeom prst="rect">
            <a:avLst/>
          </a:prstGeom>
        </p:spPr>
        <p:txBody>
          <a:bodyPr/>
          <a:lstStyle/>
          <a:p>
            <a:fld id="{3090DECB-830B-4EC1-99F4-FDB3539C081A}"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a:t>Kliknij, aby edytować styl</a:t>
            </a:r>
          </a:p>
        </p:txBody>
      </p:sp>
      <p:sp>
        <p:nvSpPr>
          <p:cNvPr id="3" name="Symbol zastępczy daty 2"/>
          <p:cNvSpPr>
            <a:spLocks noGrp="1"/>
          </p:cNvSpPr>
          <p:nvPr>
            <p:ph type="dt" sz="half" idx="10"/>
          </p:nvPr>
        </p:nvSpPr>
        <p:spPr>
          <a:xfrm>
            <a:off x="457200" y="6356350"/>
            <a:ext cx="2133600" cy="365125"/>
          </a:xfrm>
          <a:prstGeom prst="rect">
            <a:avLst/>
          </a:prstGeom>
        </p:spPr>
        <p:txBody>
          <a:bodyPr/>
          <a:lstStyle/>
          <a:p>
            <a:fld id="{07FD514C-50DF-4297-B4DC-EFD636E65D80}" type="datetimeFigureOut">
              <a:rPr lang="pl-PL" smtClean="0"/>
              <a:pPr/>
              <a:t>09.05.2023</a:t>
            </a:fld>
            <a:endParaRPr lang="pl-PL"/>
          </a:p>
        </p:txBody>
      </p:sp>
      <p:sp>
        <p:nvSpPr>
          <p:cNvPr id="4" name="Symbol zastępczy stopki 3"/>
          <p:cNvSpPr>
            <a:spLocks noGrp="1"/>
          </p:cNvSpPr>
          <p:nvPr>
            <p:ph type="ftr" sz="quarter" idx="11"/>
          </p:nvPr>
        </p:nvSpPr>
        <p:spPr>
          <a:xfrm>
            <a:off x="3124200" y="6356350"/>
            <a:ext cx="2895600" cy="365125"/>
          </a:xfrm>
          <a:prstGeom prst="rect">
            <a:avLst/>
          </a:prstGeom>
        </p:spPr>
        <p:txBody>
          <a:bodyPr/>
          <a:lstStyle/>
          <a:p>
            <a:endParaRPr lang="pl-PL"/>
          </a:p>
        </p:txBody>
      </p:sp>
      <p:sp>
        <p:nvSpPr>
          <p:cNvPr id="5" name="Symbol zastępczy numeru slajdu 4"/>
          <p:cNvSpPr>
            <a:spLocks noGrp="1"/>
          </p:cNvSpPr>
          <p:nvPr>
            <p:ph type="sldNum" sz="quarter" idx="12"/>
          </p:nvPr>
        </p:nvSpPr>
        <p:spPr>
          <a:xfrm>
            <a:off x="6553200" y="6356350"/>
            <a:ext cx="2133600" cy="365125"/>
          </a:xfrm>
          <a:prstGeom prst="rect">
            <a:avLst/>
          </a:prstGeom>
        </p:spPr>
        <p:txBody>
          <a:bodyPr/>
          <a:lstStyle/>
          <a:p>
            <a:fld id="{3090DECB-830B-4EC1-99F4-FDB3539C081A}"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a:xfrm>
            <a:off x="457200" y="6356350"/>
            <a:ext cx="2133600" cy="365125"/>
          </a:xfrm>
          <a:prstGeom prst="rect">
            <a:avLst/>
          </a:prstGeom>
        </p:spPr>
        <p:txBody>
          <a:bodyPr/>
          <a:lstStyle/>
          <a:p>
            <a:fld id="{07FD514C-50DF-4297-B4DC-EFD636E65D80}" type="datetimeFigureOut">
              <a:rPr lang="pl-PL" smtClean="0"/>
              <a:pPr/>
              <a:t>09.05.2023</a:t>
            </a:fld>
            <a:endParaRPr lang="pl-PL"/>
          </a:p>
        </p:txBody>
      </p:sp>
      <p:sp>
        <p:nvSpPr>
          <p:cNvPr id="3" name="Symbol zastępczy stopki 2"/>
          <p:cNvSpPr>
            <a:spLocks noGrp="1"/>
          </p:cNvSpPr>
          <p:nvPr>
            <p:ph type="ftr" sz="quarter" idx="11"/>
          </p:nvPr>
        </p:nvSpPr>
        <p:spPr>
          <a:xfrm>
            <a:off x="3124200" y="6356350"/>
            <a:ext cx="2895600" cy="365125"/>
          </a:xfrm>
          <a:prstGeom prst="rect">
            <a:avLst/>
          </a:prstGeom>
        </p:spPr>
        <p:txBody>
          <a:bodyPr/>
          <a:lstStyle/>
          <a:p>
            <a:endParaRPr lang="pl-PL"/>
          </a:p>
        </p:txBody>
      </p:sp>
      <p:sp>
        <p:nvSpPr>
          <p:cNvPr id="4" name="Symbol zastępczy numeru slajdu 3"/>
          <p:cNvSpPr>
            <a:spLocks noGrp="1"/>
          </p:cNvSpPr>
          <p:nvPr>
            <p:ph type="sldNum" sz="quarter" idx="12"/>
          </p:nvPr>
        </p:nvSpPr>
        <p:spPr>
          <a:xfrm>
            <a:off x="6553200" y="6356350"/>
            <a:ext cx="2133600" cy="365125"/>
          </a:xfrm>
          <a:prstGeom prst="rect">
            <a:avLst/>
          </a:prstGeom>
        </p:spPr>
        <p:txBody>
          <a:bodyPr/>
          <a:lstStyle/>
          <a:p>
            <a:fld id="{3090DECB-830B-4EC1-99F4-FDB3539C081A}"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a:prstGeom prst="rect">
            <a:avLst/>
          </a:prstGeo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a:xfrm>
            <a:off x="457200" y="6356350"/>
            <a:ext cx="2133600" cy="365125"/>
          </a:xfrm>
          <a:prstGeom prst="rect">
            <a:avLst/>
          </a:prstGeom>
        </p:spPr>
        <p:txBody>
          <a:bodyPr/>
          <a:lstStyle/>
          <a:p>
            <a:fld id="{07FD514C-50DF-4297-B4DC-EFD636E65D80}" type="datetimeFigureOut">
              <a:rPr lang="pl-PL" smtClean="0"/>
              <a:pPr/>
              <a:t>09.05.2023</a:t>
            </a:fld>
            <a:endParaRPr lang="pl-PL"/>
          </a:p>
        </p:txBody>
      </p:sp>
      <p:sp>
        <p:nvSpPr>
          <p:cNvPr id="6" name="Symbol zastępczy stopki 5"/>
          <p:cNvSpPr>
            <a:spLocks noGrp="1"/>
          </p:cNvSpPr>
          <p:nvPr>
            <p:ph type="ftr" sz="quarter" idx="11"/>
          </p:nvPr>
        </p:nvSpPr>
        <p:spPr>
          <a:xfrm>
            <a:off x="3124200" y="6356350"/>
            <a:ext cx="2895600" cy="365125"/>
          </a:xfrm>
          <a:prstGeom prst="rect">
            <a:avLst/>
          </a:prstGeom>
        </p:spPr>
        <p:txBody>
          <a:bodyPr/>
          <a:lstStyle/>
          <a:p>
            <a:endParaRPr lang="pl-PL"/>
          </a:p>
        </p:txBody>
      </p:sp>
      <p:sp>
        <p:nvSpPr>
          <p:cNvPr id="7" name="Symbol zastępczy numeru slajdu 6"/>
          <p:cNvSpPr>
            <a:spLocks noGrp="1"/>
          </p:cNvSpPr>
          <p:nvPr>
            <p:ph type="sldNum" sz="quarter" idx="12"/>
          </p:nvPr>
        </p:nvSpPr>
        <p:spPr>
          <a:xfrm>
            <a:off x="6553200" y="6356350"/>
            <a:ext cx="2133600" cy="365125"/>
          </a:xfrm>
          <a:prstGeom prst="rect">
            <a:avLst/>
          </a:prstGeom>
        </p:spPr>
        <p:txBody>
          <a:bodyPr/>
          <a:lstStyle/>
          <a:p>
            <a:fld id="{3090DECB-830B-4EC1-99F4-FDB3539C081A}"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a:xfrm>
            <a:off x="457200" y="6356350"/>
            <a:ext cx="2133600" cy="365125"/>
          </a:xfrm>
          <a:prstGeom prst="rect">
            <a:avLst/>
          </a:prstGeom>
        </p:spPr>
        <p:txBody>
          <a:bodyPr/>
          <a:lstStyle/>
          <a:p>
            <a:fld id="{07FD514C-50DF-4297-B4DC-EFD636E65D80}" type="datetimeFigureOut">
              <a:rPr lang="pl-PL" smtClean="0"/>
              <a:pPr/>
              <a:t>09.05.2023</a:t>
            </a:fld>
            <a:endParaRPr lang="pl-PL"/>
          </a:p>
        </p:txBody>
      </p:sp>
      <p:sp>
        <p:nvSpPr>
          <p:cNvPr id="6" name="Symbol zastępczy stopki 5"/>
          <p:cNvSpPr>
            <a:spLocks noGrp="1"/>
          </p:cNvSpPr>
          <p:nvPr>
            <p:ph type="ftr" sz="quarter" idx="11"/>
          </p:nvPr>
        </p:nvSpPr>
        <p:spPr>
          <a:xfrm>
            <a:off x="3124200" y="6356350"/>
            <a:ext cx="2895600" cy="365125"/>
          </a:xfrm>
          <a:prstGeom prst="rect">
            <a:avLst/>
          </a:prstGeom>
        </p:spPr>
        <p:txBody>
          <a:bodyPr/>
          <a:lstStyle/>
          <a:p>
            <a:endParaRPr lang="pl-PL"/>
          </a:p>
        </p:txBody>
      </p:sp>
      <p:sp>
        <p:nvSpPr>
          <p:cNvPr id="7" name="Symbol zastępczy numeru slajdu 6"/>
          <p:cNvSpPr>
            <a:spLocks noGrp="1"/>
          </p:cNvSpPr>
          <p:nvPr>
            <p:ph type="sldNum" sz="quarter" idx="12"/>
          </p:nvPr>
        </p:nvSpPr>
        <p:spPr>
          <a:xfrm>
            <a:off x="6553200" y="6356350"/>
            <a:ext cx="2133600" cy="365125"/>
          </a:xfrm>
          <a:prstGeom prst="rect">
            <a:avLst/>
          </a:prstGeom>
        </p:spPr>
        <p:txBody>
          <a:bodyPr/>
          <a:lstStyle/>
          <a:p>
            <a:fld id="{3090DECB-830B-4EC1-99F4-FDB3539C081A}"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Picture 2" descr="D:\hue\Atmoterm\prezentacja\slajdy\2\bg.png"/>
          <p:cNvPicPr>
            <a:picLocks noChangeAspect="1" noChangeArrowheads="1"/>
          </p:cNvPicPr>
          <p:nvPr userDrawn="1"/>
        </p:nvPicPr>
        <p:blipFill>
          <a:blip r:embed="rId13" cstate="print"/>
          <a:stretch>
            <a:fillRect/>
          </a:stretch>
        </p:blipFill>
        <p:spPr bwMode="auto">
          <a:xfrm>
            <a:off x="0" y="0"/>
            <a:ext cx="9209454" cy="6237312"/>
          </a:xfrm>
          <a:prstGeom prst="rect">
            <a:avLst/>
          </a:prstGeom>
        </p:spPr>
      </p:pic>
      <p:pic>
        <p:nvPicPr>
          <p:cNvPr id="14" name="Picture 3" descr="D:\hue\Atmoterm\prezentacja\slajdy\2\footer.png"/>
          <p:cNvPicPr>
            <a:picLocks noChangeAspect="1" noChangeArrowheads="1"/>
          </p:cNvPicPr>
          <p:nvPr userDrawn="1"/>
        </p:nvPicPr>
        <p:blipFill>
          <a:blip r:embed="rId14" cstate="print"/>
          <a:srcRect/>
          <a:stretch>
            <a:fillRect/>
          </a:stretch>
        </p:blipFill>
        <p:spPr bwMode="auto">
          <a:xfrm>
            <a:off x="-36512" y="6093296"/>
            <a:ext cx="9252520" cy="792088"/>
          </a:xfrm>
          <a:prstGeom prst="rect">
            <a:avLst/>
          </a:prstGeom>
          <a:noFill/>
        </p:spPr>
      </p:pic>
      <p:pic>
        <p:nvPicPr>
          <p:cNvPr id="15" name="Picture 5" descr="D:\hue\Atmoterm\prezentacja\slajdy\2\logo.png"/>
          <p:cNvPicPr>
            <a:picLocks noChangeAspect="1" noChangeArrowheads="1"/>
          </p:cNvPicPr>
          <p:nvPr userDrawn="1"/>
        </p:nvPicPr>
        <p:blipFill>
          <a:blip r:embed="rId15" cstate="print"/>
          <a:srcRect/>
          <a:stretch>
            <a:fillRect/>
          </a:stretch>
        </p:blipFill>
        <p:spPr bwMode="auto">
          <a:xfrm>
            <a:off x="0" y="6099369"/>
            <a:ext cx="3707904" cy="758629"/>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52536" y="836712"/>
            <a:ext cx="9649072" cy="2406129"/>
          </a:xfrm>
        </p:spPr>
        <p:txBody>
          <a:bodyPr/>
          <a:lstStyle/>
          <a:p>
            <a:pPr algn="ctr"/>
            <a:r>
              <a:rPr lang="pl-PL" sz="4800" b="1" dirty="0"/>
              <a:t>Program ochrony środowiska </a:t>
            </a:r>
            <a:br>
              <a:rPr lang="pl-PL" sz="4800" b="1" dirty="0"/>
            </a:br>
            <a:r>
              <a:rPr lang="pl-PL" sz="4800" b="1" dirty="0"/>
              <a:t>dla Gminy Stalowa Wola na lata 2022-2026 z perspektywą do roku 2029</a:t>
            </a:r>
            <a:br>
              <a:rPr lang="pl-PL" sz="4800" dirty="0">
                <a:latin typeface="Times New Roman" pitchFamily="18" charset="0"/>
                <a:cs typeface="Times New Roman" pitchFamily="18" charset="0"/>
              </a:rPr>
            </a:br>
            <a:r>
              <a:rPr lang="pl-PL" sz="4800" dirty="0">
                <a:latin typeface="Times New Roman" pitchFamily="18" charset="0"/>
                <a:cs typeface="Times New Roman" pitchFamily="18" charset="0"/>
              </a:rPr>
              <a:t> </a:t>
            </a:r>
            <a:br>
              <a:rPr lang="pl-PL" sz="4800" dirty="0">
                <a:latin typeface="Times New Roman" pitchFamily="18" charset="0"/>
                <a:cs typeface="Times New Roman" pitchFamily="18" charset="0"/>
              </a:rPr>
            </a:br>
            <a:br>
              <a:rPr lang="pl-PL" sz="4800" dirty="0">
                <a:latin typeface="Times New Roman" pitchFamily="18" charset="0"/>
                <a:cs typeface="Times New Roman" pitchFamily="18" charset="0"/>
              </a:rPr>
            </a:br>
            <a:endParaRPr lang="pl-PL" sz="4800" dirty="0">
              <a:latin typeface="Times New Roman" pitchFamily="18" charset="0"/>
              <a:cs typeface="Times New Roman" pitchFamily="18" charset="0"/>
            </a:endParaRPr>
          </a:p>
        </p:txBody>
      </p:sp>
      <p:sp>
        <p:nvSpPr>
          <p:cNvPr id="3" name="pole tekstowe 2">
            <a:extLst>
              <a:ext uri="{FF2B5EF4-FFF2-40B4-BE49-F238E27FC236}">
                <a16:creationId xmlns:a16="http://schemas.microsoft.com/office/drawing/2014/main" id="{912E97F8-624D-460D-64EC-D813A08962A4}"/>
              </a:ext>
            </a:extLst>
          </p:cNvPr>
          <p:cNvSpPr txBox="1"/>
          <p:nvPr/>
        </p:nvSpPr>
        <p:spPr>
          <a:xfrm>
            <a:off x="6876256" y="6021288"/>
            <a:ext cx="2736304" cy="369332"/>
          </a:xfrm>
          <a:prstGeom prst="rect">
            <a:avLst/>
          </a:prstGeom>
          <a:noFill/>
        </p:spPr>
        <p:txBody>
          <a:bodyPr wrap="square" rtlCol="0">
            <a:spAutoFit/>
          </a:bodyPr>
          <a:lstStyle/>
          <a:p>
            <a:r>
              <a:rPr lang="pl-PL" dirty="0">
                <a:solidFill>
                  <a:schemeClr val="bg1"/>
                </a:solidFill>
              </a:rPr>
              <a:t>Stalowa Wola 2023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365918"/>
            <a:ext cx="8640960" cy="731837"/>
          </a:xfrm>
        </p:spPr>
        <p:txBody>
          <a:bodyPr/>
          <a:lstStyle/>
          <a:p>
            <a:pPr algn="ctr"/>
            <a:r>
              <a:rPr lang="pl-PL" altLang="pl-PL" b="1" dirty="0">
                <a:solidFill>
                  <a:schemeClr val="tx2">
                    <a:lumMod val="75000"/>
                  </a:schemeClr>
                </a:solidFill>
                <a:effectLst>
                  <a:outerShdw blurRad="38100" dist="38100" dir="2700000" algn="tl">
                    <a:srgbClr val="000000">
                      <a:alpha val="43137"/>
                    </a:srgbClr>
                  </a:outerShdw>
                </a:effectLst>
                <a:latin typeface="+mn-lt"/>
                <a:cs typeface="Times New Roman" pitchFamily="18" charset="0"/>
              </a:rPr>
              <a:t>Zmiany wprowadzone w Dokumencie</a:t>
            </a:r>
            <a:endParaRPr lang="pl-PL" dirty="0">
              <a:solidFill>
                <a:schemeClr val="tx2">
                  <a:lumMod val="75000"/>
                </a:schemeClr>
              </a:solidFill>
              <a:effectLst>
                <a:outerShdw blurRad="38100" dist="38100" dir="2700000" algn="tl">
                  <a:srgbClr val="000000">
                    <a:alpha val="43137"/>
                  </a:srgbClr>
                </a:outerShdw>
              </a:effectLst>
              <a:latin typeface="+mn-lt"/>
            </a:endParaRPr>
          </a:p>
        </p:txBody>
      </p:sp>
      <p:graphicFrame>
        <p:nvGraphicFramePr>
          <p:cNvPr id="3" name="Tabela 3">
            <a:extLst>
              <a:ext uri="{FF2B5EF4-FFF2-40B4-BE49-F238E27FC236}">
                <a16:creationId xmlns:a16="http://schemas.microsoft.com/office/drawing/2014/main" id="{0D27BFA3-74B7-562E-6AF9-B4CD24E224C1}"/>
              </a:ext>
            </a:extLst>
          </p:cNvPr>
          <p:cNvGraphicFramePr>
            <a:graphicFrameLocks noGrp="1"/>
          </p:cNvGraphicFramePr>
          <p:nvPr>
            <p:extLst>
              <p:ext uri="{D42A27DB-BD31-4B8C-83A1-F6EECF244321}">
                <p14:modId xmlns:p14="http://schemas.microsoft.com/office/powerpoint/2010/main" val="2471329471"/>
              </p:ext>
            </p:extLst>
          </p:nvPr>
        </p:nvGraphicFramePr>
        <p:xfrm>
          <a:off x="251520" y="1097755"/>
          <a:ext cx="8640960" cy="4752528"/>
        </p:xfrm>
        <a:graphic>
          <a:graphicData uri="http://schemas.openxmlformats.org/drawingml/2006/table">
            <a:tbl>
              <a:tblPr firstRow="1" bandRow="1">
                <a:tableStyleId>{5C22544A-7EE6-4342-B048-85BDC9FD1C3A}</a:tableStyleId>
              </a:tblPr>
              <a:tblGrid>
                <a:gridCol w="8640960">
                  <a:extLst>
                    <a:ext uri="{9D8B030D-6E8A-4147-A177-3AD203B41FA5}">
                      <a16:colId xmlns:a16="http://schemas.microsoft.com/office/drawing/2014/main" val="303378456"/>
                    </a:ext>
                  </a:extLst>
                </a:gridCol>
              </a:tblGrid>
              <a:tr h="466179">
                <a:tc>
                  <a:txBody>
                    <a:bodyPr/>
                    <a:lstStyle/>
                    <a:p>
                      <a:pPr algn="ctr"/>
                      <a:r>
                        <a:rPr lang="pl-PL" dirty="0"/>
                        <a:t>Wersja zaktualizowana</a:t>
                      </a:r>
                    </a:p>
                  </a:txBody>
                  <a:tcPr anchor="ctr"/>
                </a:tc>
                <a:extLst>
                  <a:ext uri="{0D108BD9-81ED-4DB2-BD59-A6C34878D82A}">
                    <a16:rowId xmlns:a16="http://schemas.microsoft.com/office/drawing/2014/main" val="2718258433"/>
                  </a:ext>
                </a:extLst>
              </a:tr>
              <a:tr h="827669">
                <a:tc>
                  <a:txBody>
                    <a:bodyPr/>
                    <a:lstStyle/>
                    <a:p>
                      <a:pPr algn="ctr"/>
                      <a:r>
                        <a:rPr lang="pl-PL" sz="900" b="0" dirty="0">
                          <a:solidFill>
                            <a:srgbClr val="111111"/>
                          </a:solidFill>
                        </a:rPr>
                        <a:t>Oprócz uchwały antysmogowej dla województwa podkarpackiego dodano zapis: </a:t>
                      </a:r>
                      <a:r>
                        <a:rPr lang="pl-PL" sz="900" b="0" kern="1200" dirty="0">
                          <a:solidFill>
                            <a:srgbClr val="111111"/>
                          </a:solidFill>
                          <a:effectLst/>
                          <a:latin typeface="+mn-lt"/>
                          <a:ea typeface="+mn-ea"/>
                          <a:cs typeface="+mn-cs"/>
                        </a:rPr>
                        <a:t>„We wrześniu 2022 roku w życie weszła ustawa z dnia 15 września 2022 r. </a:t>
                      </a:r>
                    </a:p>
                    <a:p>
                      <a:pPr algn="ctr"/>
                      <a:r>
                        <a:rPr lang="pl-PL" sz="900" b="0" kern="1200" dirty="0">
                          <a:solidFill>
                            <a:srgbClr val="111111"/>
                          </a:solidFill>
                          <a:effectLst/>
                          <a:latin typeface="+mn-lt"/>
                          <a:ea typeface="+mn-ea"/>
                          <a:cs typeface="+mn-cs"/>
                        </a:rPr>
                        <a:t>o szczególnych rozwiązaniach w zakresie niektórych źródeł ciepła w związku z sytuacją na rynku paliw, która mówi m.in. wsparciu finansowym gospodarstw domowych oraz określa średnią cenę wytwarzania ciepła z rekompensatą.”</a:t>
                      </a:r>
                      <a:endParaRPr lang="pl-PL" sz="900" b="0" dirty="0">
                        <a:solidFill>
                          <a:srgbClr val="111111"/>
                        </a:solidFill>
                      </a:endParaRPr>
                    </a:p>
                  </a:txBody>
                  <a:tcPr anchor="ctr"/>
                </a:tc>
                <a:extLst>
                  <a:ext uri="{0D108BD9-81ED-4DB2-BD59-A6C34878D82A}">
                    <a16:rowId xmlns:a16="http://schemas.microsoft.com/office/drawing/2014/main" val="1650073662"/>
                  </a:ext>
                </a:extLst>
              </a:tr>
              <a:tr h="579368">
                <a:tc>
                  <a:txBody>
                    <a:bodyPr/>
                    <a:lstStyle/>
                    <a:p>
                      <a:pPr algn="ctr"/>
                      <a:r>
                        <a:rPr lang="pl-PL" sz="900" dirty="0">
                          <a:solidFill>
                            <a:srgbClr val="111111"/>
                          </a:solidFill>
                        </a:rPr>
                        <a:t>W zasobach przyrodniczych opisujących występowanie gatunków zwierząt wykreślono: rysia, bielika, orła krzykliwego, bociana czarnego </a:t>
                      </a:r>
                    </a:p>
                    <a:p>
                      <a:pPr algn="ctr"/>
                      <a:r>
                        <a:rPr lang="pl-PL" sz="900" dirty="0">
                          <a:solidFill>
                            <a:srgbClr val="111111"/>
                          </a:solidFill>
                        </a:rPr>
                        <a:t>i żurawia. </a:t>
                      </a:r>
                    </a:p>
                    <a:p>
                      <a:pPr algn="ctr"/>
                      <a:r>
                        <a:rPr lang="pl-PL" sz="900" dirty="0">
                          <a:solidFill>
                            <a:srgbClr val="111111"/>
                          </a:solidFill>
                        </a:rPr>
                        <a:t>Dodano jastrzębia i myszołowa.</a:t>
                      </a:r>
                    </a:p>
                  </a:txBody>
                  <a:tcPr anchor="ctr"/>
                </a:tc>
                <a:extLst>
                  <a:ext uri="{0D108BD9-81ED-4DB2-BD59-A6C34878D82A}">
                    <a16:rowId xmlns:a16="http://schemas.microsoft.com/office/drawing/2014/main" val="1172404663"/>
                  </a:ext>
                </a:extLst>
              </a:tr>
              <a:tr h="10905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900" dirty="0">
                          <a:solidFill>
                            <a:srgbClr val="111111"/>
                          </a:solidFill>
                        </a:rPr>
                        <a:t>W komponencie dotyczącym hałasu dodano zapis: </a:t>
                      </a:r>
                      <a:r>
                        <a:rPr lang="pl-PL" sz="900" kern="1200" dirty="0">
                          <a:solidFill>
                            <a:srgbClr val="111111"/>
                          </a:solidFill>
                          <a:effectLst/>
                          <a:latin typeface="+mn-lt"/>
                          <a:ea typeface="+mn-ea"/>
                          <a:cs typeface="+mn-cs"/>
                        </a:rPr>
                        <a:t>„Na terenie Gminy mieści się również Wojskowy Instytut Techniczny Uzbrojenia, testujący różnego rodzaju pociski do wozów bojowych. Poligon wojskowy oraz Wojskowy Instytut Techniczny Uzbrojenia są jednymi ze źródeł hałasu mieszczącymi się na terenie Gminy Stalowa Wola </a:t>
                      </a:r>
                    </a:p>
                    <a:p>
                      <a:pPr marL="0" marR="0" lvl="0" indent="0" algn="ctr" defTabSz="914400" rtl="0" eaLnBrk="1" fontAlgn="auto" latinLnBrk="0" hangingPunct="1">
                        <a:lnSpc>
                          <a:spcPct val="100000"/>
                        </a:lnSpc>
                        <a:spcBef>
                          <a:spcPts val="0"/>
                        </a:spcBef>
                        <a:spcAft>
                          <a:spcPts val="0"/>
                        </a:spcAft>
                        <a:buClrTx/>
                        <a:buSzTx/>
                        <a:buFontTx/>
                        <a:buNone/>
                        <a:tabLst/>
                        <a:defRPr/>
                      </a:pPr>
                      <a:r>
                        <a:rPr lang="pl-PL" sz="900" kern="1200" dirty="0">
                          <a:solidFill>
                            <a:srgbClr val="111111"/>
                          </a:solidFill>
                          <a:effectLst/>
                          <a:latin typeface="+mn-lt"/>
                          <a:ea typeface="+mn-ea"/>
                          <a:cs typeface="+mn-cs"/>
                        </a:rPr>
                        <a:t>i wpływają one na populację zwierząt, a w szczególności ptaków. Na generowanie hałasu, w szczególności w obrębie pobliskich osiedli, może mieć wpływ również rozbudowa lotniska w Turbi i zwiększenie jego przepustowości.</a:t>
                      </a:r>
                      <a:r>
                        <a:rPr lang="pl-PL" sz="1000" kern="1200" dirty="0">
                          <a:solidFill>
                            <a:srgbClr val="111111"/>
                          </a:solidFill>
                          <a:effectLst/>
                          <a:latin typeface="+mn-lt"/>
                          <a:ea typeface="+mn-ea"/>
                          <a:cs typeface="+mn-cs"/>
                        </a:rPr>
                        <a:t>”</a:t>
                      </a:r>
                    </a:p>
                  </a:txBody>
                  <a:tcPr anchor="ctr"/>
                </a:tc>
                <a:extLst>
                  <a:ext uri="{0D108BD9-81ED-4DB2-BD59-A6C34878D82A}">
                    <a16:rowId xmlns:a16="http://schemas.microsoft.com/office/drawing/2014/main" val="1375615675"/>
                  </a:ext>
                </a:extLst>
              </a:tr>
              <a:tr h="17887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900" kern="1200" dirty="0">
                          <a:solidFill>
                            <a:srgbClr val="111111"/>
                          </a:solidFill>
                          <a:effectLst/>
                          <a:latin typeface="+mn-lt"/>
                          <a:ea typeface="+mn-ea"/>
                          <a:cs typeface="+mn-cs"/>
                        </a:rPr>
                        <a:t>Zawarto informację o wycince lasów: „We wrześniu 2021 roku weszła w życie ustawa z dnia 23 lipca 2021 r. o szczególnych rozwiązaniach związanych ze specjalnym przeznaczeniem gruntów leśnych, mówiąca o tym, że grunty leśne mogą być przeznaczane pod inwestycje związane z dostarczaniem energii, </a:t>
                      </a:r>
                      <a:r>
                        <a:rPr lang="pl-PL" sz="900" kern="1200" dirty="0" err="1">
                          <a:solidFill>
                            <a:srgbClr val="111111"/>
                          </a:solidFill>
                          <a:effectLst/>
                          <a:latin typeface="+mn-lt"/>
                          <a:ea typeface="+mn-ea"/>
                          <a:cs typeface="+mn-cs"/>
                        </a:rPr>
                        <a:t>elektromobilnością</a:t>
                      </a:r>
                      <a:r>
                        <a:rPr lang="pl-PL" sz="900" kern="1200" dirty="0">
                          <a:solidFill>
                            <a:srgbClr val="111111"/>
                          </a:solidFill>
                          <a:effectLst/>
                          <a:latin typeface="+mn-lt"/>
                          <a:ea typeface="+mn-ea"/>
                          <a:cs typeface="+mn-cs"/>
                        </a:rPr>
                        <a:t> lub transportem, które służyć będą upowszechnianiu nowych technologii oraz poprawie jakości powietrza albo strategicznej produkcji dla obronności państwa, wysokich technologii elektronicznych i procesorów, </a:t>
                      </a:r>
                      <a:r>
                        <a:rPr lang="pl-PL" sz="900" kern="1200" dirty="0" err="1">
                          <a:solidFill>
                            <a:srgbClr val="111111"/>
                          </a:solidFill>
                          <a:effectLst/>
                          <a:latin typeface="+mn-lt"/>
                          <a:ea typeface="+mn-ea"/>
                          <a:cs typeface="+mn-cs"/>
                        </a:rPr>
                        <a:t>elektromobilności</a:t>
                      </a:r>
                      <a:r>
                        <a:rPr lang="pl-PL" sz="900" kern="1200" dirty="0">
                          <a:solidFill>
                            <a:srgbClr val="111111"/>
                          </a:solidFill>
                          <a:effectLst/>
                          <a:latin typeface="+mn-lt"/>
                          <a:ea typeface="+mn-ea"/>
                          <a:cs typeface="+mn-cs"/>
                        </a:rPr>
                        <a:t>, innowacyjnej technologii wodorowej, lotnictwa, motoryzacji oraz przemysłu tworzyw sztucznych. W myśl zapisów ustawy, Stalowa Wola w ciągu dwóch lat od jej wejścia w życie, będzie miała możliwość pozyskania ok. 1000 ha gruntów leśnych od Skarbu Państwa – Lasów Państwowych i przeznaczenia ich na wyżej wymienione inwestycje. Jednakże, miasto zobowiązane jest do rekompensowania przejmowanych od Lasów Państwowych terenów, poprzez zawarcie umowy na grunty, nadające się do prowadzenia gospodarki leśnej, znajdujące się w innej lokalizacji.”</a:t>
                      </a:r>
                    </a:p>
                  </a:txBody>
                  <a:tcPr anchor="ctr"/>
                </a:tc>
                <a:extLst>
                  <a:ext uri="{0D108BD9-81ED-4DB2-BD59-A6C34878D82A}">
                    <a16:rowId xmlns:a16="http://schemas.microsoft.com/office/drawing/2014/main" val="156292552"/>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a:extLst>
              <a:ext uri="{FF2B5EF4-FFF2-40B4-BE49-F238E27FC236}">
                <a16:creationId xmlns:a16="http://schemas.microsoft.com/office/drawing/2014/main" id="{7F493C4F-0603-7EDA-E36B-6481C4697A9F}"/>
              </a:ext>
            </a:extLst>
          </p:cNvPr>
          <p:cNvGraphicFramePr>
            <a:graphicFrameLocks noGrp="1"/>
          </p:cNvGraphicFramePr>
          <p:nvPr>
            <p:extLst>
              <p:ext uri="{D42A27DB-BD31-4B8C-83A1-F6EECF244321}">
                <p14:modId xmlns:p14="http://schemas.microsoft.com/office/powerpoint/2010/main" val="69883594"/>
              </p:ext>
            </p:extLst>
          </p:nvPr>
        </p:nvGraphicFramePr>
        <p:xfrm>
          <a:off x="312800" y="1052736"/>
          <a:ext cx="8518400" cy="4680521"/>
        </p:xfrm>
        <a:graphic>
          <a:graphicData uri="http://schemas.openxmlformats.org/drawingml/2006/table">
            <a:tbl>
              <a:tblPr firstRow="1" bandRow="1">
                <a:tableStyleId>{5C22544A-7EE6-4342-B048-85BDC9FD1C3A}</a:tableStyleId>
              </a:tblPr>
              <a:tblGrid>
                <a:gridCol w="8518400">
                  <a:extLst>
                    <a:ext uri="{9D8B030D-6E8A-4147-A177-3AD203B41FA5}">
                      <a16:colId xmlns:a16="http://schemas.microsoft.com/office/drawing/2014/main" val="303378456"/>
                    </a:ext>
                  </a:extLst>
                </a:gridCol>
              </a:tblGrid>
              <a:tr h="707797">
                <a:tc>
                  <a:txBody>
                    <a:bodyPr/>
                    <a:lstStyle/>
                    <a:p>
                      <a:pPr algn="ctr"/>
                      <a:r>
                        <a:rPr lang="pl-PL" dirty="0"/>
                        <a:t>Wersja zaktualizowana</a:t>
                      </a:r>
                    </a:p>
                  </a:txBody>
                  <a:tcPr anchor="ctr"/>
                </a:tc>
                <a:extLst>
                  <a:ext uri="{0D108BD9-81ED-4DB2-BD59-A6C34878D82A}">
                    <a16:rowId xmlns:a16="http://schemas.microsoft.com/office/drawing/2014/main" val="2718258433"/>
                  </a:ext>
                </a:extLst>
              </a:tr>
              <a:tr h="9634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900" kern="1200" dirty="0">
                          <a:solidFill>
                            <a:srgbClr val="111111"/>
                          </a:solidFill>
                          <a:effectLst/>
                          <a:latin typeface="+mn-lt"/>
                          <a:ea typeface="+mn-ea"/>
                          <a:cs typeface="+mn-cs"/>
                        </a:rPr>
                        <a:t>W tabeli „Adaptacja do zmian klimatu” zawarto jest stwierdzenie: „wdrożenie nowoczesnych technologii i zwiększenie efektywności funkcjonowania infrastruktury służącej do przetwarzania, w tym odzysku i recyklingu odpadów komunalnych oraz odpadów pozostałych.”</a:t>
                      </a:r>
                      <a:r>
                        <a:rPr lang="pl-PL" sz="900" b="0" kern="1200" dirty="0">
                          <a:solidFill>
                            <a:srgbClr val="111111"/>
                          </a:solidFill>
                          <a:effectLst/>
                          <a:latin typeface="+mn-lt"/>
                          <a:ea typeface="+mn-ea"/>
                          <a:cs typeface="+mn-cs"/>
                        </a:rPr>
                        <a:t> Odnosi się ono do odzysku energii </a:t>
                      </a:r>
                    </a:p>
                    <a:p>
                      <a:pPr marL="0" marR="0" lvl="0" indent="0" algn="ctr" defTabSz="914400" rtl="0" eaLnBrk="1" fontAlgn="auto" latinLnBrk="0" hangingPunct="1">
                        <a:lnSpc>
                          <a:spcPct val="100000"/>
                        </a:lnSpc>
                        <a:spcBef>
                          <a:spcPts val="0"/>
                        </a:spcBef>
                        <a:spcAft>
                          <a:spcPts val="0"/>
                        </a:spcAft>
                        <a:buClrTx/>
                        <a:buSzTx/>
                        <a:buFontTx/>
                        <a:buNone/>
                        <a:tabLst/>
                        <a:defRPr/>
                      </a:pPr>
                      <a:r>
                        <a:rPr lang="pl-PL" sz="900" b="0" kern="1200" dirty="0">
                          <a:solidFill>
                            <a:srgbClr val="111111"/>
                          </a:solidFill>
                          <a:effectLst/>
                          <a:latin typeface="+mn-lt"/>
                          <a:ea typeface="+mn-ea"/>
                          <a:cs typeface="+mn-cs"/>
                        </a:rPr>
                        <a:t>z odpadów.</a:t>
                      </a:r>
                      <a:endParaRPr lang="pl-PL" sz="900" kern="1200" dirty="0">
                        <a:solidFill>
                          <a:srgbClr val="111111"/>
                        </a:solidFill>
                        <a:effectLst/>
                        <a:latin typeface="+mn-lt"/>
                        <a:ea typeface="+mn-ea"/>
                        <a:cs typeface="+mn-cs"/>
                      </a:endParaRPr>
                    </a:p>
                  </a:txBody>
                  <a:tcPr anchor="ctr"/>
                </a:tc>
                <a:extLst>
                  <a:ext uri="{0D108BD9-81ED-4DB2-BD59-A6C34878D82A}">
                    <a16:rowId xmlns:a16="http://schemas.microsoft.com/office/drawing/2014/main" val="1650073662"/>
                  </a:ext>
                </a:extLst>
              </a:tr>
              <a:tr h="113098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900" kern="1200" dirty="0">
                          <a:solidFill>
                            <a:srgbClr val="111111"/>
                          </a:solidFill>
                          <a:effectLst/>
                          <a:latin typeface="+mn-lt"/>
                          <a:ea typeface="+mn-ea"/>
                          <a:cs typeface="+mn-cs"/>
                        </a:rPr>
                        <a:t>Dodano zapis: „Na stan zasobów leśnych wpłynąć mogą także planowane, bądź już realizowane inwestycje, związane z budową nowych osiedli mieszkalnych (Osiedle Ogrodowe, Osiedle Parkowe) czy też Strategicznego Parku Inwestycyjnego (na terenie którego powstać mają przedsiębiorstwa wysokich technologii elektronicznych i procesorów, wprowadzające innowacje w przemyśle 4.0.).”</a:t>
                      </a:r>
                    </a:p>
                  </a:txBody>
                  <a:tcPr anchor="ctr"/>
                </a:tc>
                <a:extLst>
                  <a:ext uri="{0D108BD9-81ED-4DB2-BD59-A6C34878D82A}">
                    <a16:rowId xmlns:a16="http://schemas.microsoft.com/office/drawing/2014/main" val="1172404663"/>
                  </a:ext>
                </a:extLst>
              </a:tr>
              <a:tr h="7958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900" kern="1200" dirty="0">
                          <a:solidFill>
                            <a:srgbClr val="111111"/>
                          </a:solidFill>
                          <a:effectLst/>
                          <a:latin typeface="+mn-lt"/>
                          <a:ea typeface="+mn-ea"/>
                          <a:cs typeface="+mn-cs"/>
                        </a:rPr>
                        <a:t>W Dokumencie zawarto informację</a:t>
                      </a:r>
                      <a:r>
                        <a:rPr lang="pl-PL" sz="900" kern="1200" baseline="0" dirty="0">
                          <a:solidFill>
                            <a:srgbClr val="111111"/>
                          </a:solidFill>
                          <a:effectLst/>
                          <a:latin typeface="+mn-lt"/>
                          <a:ea typeface="+mn-ea"/>
                          <a:cs typeface="+mn-cs"/>
                        </a:rPr>
                        <a:t> o </a:t>
                      </a:r>
                      <a:r>
                        <a:rPr lang="pl-PL" sz="900" kern="1200" dirty="0">
                          <a:solidFill>
                            <a:srgbClr val="111111"/>
                          </a:solidFill>
                          <a:effectLst/>
                          <a:latin typeface="+mn-lt"/>
                          <a:ea typeface="+mn-ea"/>
                          <a:cs typeface="+mn-cs"/>
                        </a:rPr>
                        <a:t>brak wpływu organów Gminy na działanie niektórych przedsiębiorstw i instytucji.</a:t>
                      </a:r>
                    </a:p>
                  </a:txBody>
                  <a:tcPr anchor="ctr"/>
                </a:tc>
                <a:extLst>
                  <a:ext uri="{0D108BD9-81ED-4DB2-BD59-A6C34878D82A}">
                    <a16:rowId xmlns:a16="http://schemas.microsoft.com/office/drawing/2014/main" val="1375615675"/>
                  </a:ext>
                </a:extLst>
              </a:tr>
              <a:tr h="1082438">
                <a:tc>
                  <a:txBody>
                    <a:bodyPr/>
                    <a:lstStyle/>
                    <a:p>
                      <a:pPr algn="ctr"/>
                      <a:r>
                        <a:rPr lang="pl-PL" sz="900" dirty="0">
                          <a:solidFill>
                            <a:srgbClr val="111111"/>
                          </a:solidFill>
                        </a:rPr>
                        <a:t>W Dokumencie zawarto zapis: „</a:t>
                      </a:r>
                      <a:r>
                        <a:rPr lang="pl-PL" sz="900" kern="1200" dirty="0">
                          <a:solidFill>
                            <a:srgbClr val="111111"/>
                          </a:solidFill>
                          <a:effectLst/>
                          <a:latin typeface="+mn-lt"/>
                          <a:ea typeface="+mn-ea"/>
                          <a:cs typeface="+mn-cs"/>
                        </a:rPr>
                        <a:t>Wyniki pomiarów jakości powietrza dla województwa podkarpackiego, zaprezentowano z podziałem na dwie strefy: miasto Rzeszów, a także strefę podkarpacką, do której zaliczana jest gmina Stalowa Wola. Podział ten związany jest z liczbą ludności zamieszkującą daną jednostkę administracyjną. Dla jednostek administracyjnych o liczbie mieszkańców powyżej 100 tys. prowadzone są odrębne pomiary, natomiast jednostki mniejsze są włączane w strefy.”</a:t>
                      </a:r>
                      <a:endParaRPr lang="pl-PL" sz="900" dirty="0">
                        <a:solidFill>
                          <a:srgbClr val="111111"/>
                        </a:solidFill>
                      </a:endParaRPr>
                    </a:p>
                  </a:txBody>
                  <a:tcPr anchor="ctr"/>
                </a:tc>
                <a:extLst>
                  <a:ext uri="{0D108BD9-81ED-4DB2-BD59-A6C34878D82A}">
                    <a16:rowId xmlns:a16="http://schemas.microsoft.com/office/drawing/2014/main" val="156292552"/>
                  </a:ext>
                </a:extLst>
              </a:tr>
            </a:tbl>
          </a:graphicData>
        </a:graphic>
      </p:graphicFrame>
      <p:sp>
        <p:nvSpPr>
          <p:cNvPr id="5" name="Tytuł 1">
            <a:extLst>
              <a:ext uri="{FF2B5EF4-FFF2-40B4-BE49-F238E27FC236}">
                <a16:creationId xmlns:a16="http://schemas.microsoft.com/office/drawing/2014/main" id="{02E5C344-6136-048B-42D0-1CB9B4890EB6}"/>
              </a:ext>
            </a:extLst>
          </p:cNvPr>
          <p:cNvSpPr>
            <a:spLocks noGrp="1"/>
          </p:cNvSpPr>
          <p:nvPr>
            <p:ph type="title"/>
          </p:nvPr>
        </p:nvSpPr>
        <p:spPr>
          <a:xfrm>
            <a:off x="312800" y="332656"/>
            <a:ext cx="8518400" cy="849313"/>
          </a:xfrm>
        </p:spPr>
        <p:txBody>
          <a:bodyPr/>
          <a:lstStyle/>
          <a:p>
            <a:pPr algn="ctr"/>
            <a:r>
              <a:rPr lang="pl-PL" altLang="pl-PL" b="1" dirty="0">
                <a:solidFill>
                  <a:schemeClr val="tx2">
                    <a:lumMod val="75000"/>
                  </a:schemeClr>
                </a:solidFill>
                <a:effectLst>
                  <a:outerShdw blurRad="38100" dist="38100" dir="2700000" algn="tl">
                    <a:srgbClr val="000000">
                      <a:alpha val="43137"/>
                    </a:srgbClr>
                  </a:outerShdw>
                </a:effectLst>
                <a:latin typeface="+mn-lt"/>
                <a:cs typeface="Times New Roman" pitchFamily="18" charset="0"/>
              </a:rPr>
              <a:t>Zmiany wprowadzone w Dokumencie</a:t>
            </a:r>
            <a:endParaRPr lang="pl-PL" dirty="0">
              <a:solidFill>
                <a:schemeClr val="tx2">
                  <a:lumMod val="75000"/>
                </a:schemeClr>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2962955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a:extLst>
              <a:ext uri="{FF2B5EF4-FFF2-40B4-BE49-F238E27FC236}">
                <a16:creationId xmlns:a16="http://schemas.microsoft.com/office/drawing/2014/main" id="{60A2EFEF-6499-A43A-74BC-49CDDB11045C}"/>
              </a:ext>
            </a:extLst>
          </p:cNvPr>
          <p:cNvGraphicFramePr>
            <a:graphicFrameLocks noGrp="1"/>
          </p:cNvGraphicFramePr>
          <p:nvPr>
            <p:extLst>
              <p:ext uri="{D42A27DB-BD31-4B8C-83A1-F6EECF244321}">
                <p14:modId xmlns:p14="http://schemas.microsoft.com/office/powerpoint/2010/main" val="1892645876"/>
              </p:ext>
            </p:extLst>
          </p:nvPr>
        </p:nvGraphicFramePr>
        <p:xfrm>
          <a:off x="348804" y="1124744"/>
          <a:ext cx="8446392" cy="4608512"/>
        </p:xfrm>
        <a:graphic>
          <a:graphicData uri="http://schemas.openxmlformats.org/drawingml/2006/table">
            <a:tbl>
              <a:tblPr firstRow="1" bandRow="1">
                <a:tableStyleId>{5C22544A-7EE6-4342-B048-85BDC9FD1C3A}</a:tableStyleId>
              </a:tblPr>
              <a:tblGrid>
                <a:gridCol w="8446392">
                  <a:extLst>
                    <a:ext uri="{9D8B030D-6E8A-4147-A177-3AD203B41FA5}">
                      <a16:colId xmlns:a16="http://schemas.microsoft.com/office/drawing/2014/main" val="303378456"/>
                    </a:ext>
                  </a:extLst>
                </a:gridCol>
              </a:tblGrid>
              <a:tr h="671604">
                <a:tc>
                  <a:txBody>
                    <a:bodyPr/>
                    <a:lstStyle/>
                    <a:p>
                      <a:pPr algn="ctr"/>
                      <a:r>
                        <a:rPr lang="pl-PL" dirty="0"/>
                        <a:t>Wersja zaktualizowana</a:t>
                      </a:r>
                    </a:p>
                  </a:txBody>
                  <a:tcPr anchor="ctr"/>
                </a:tc>
                <a:extLst>
                  <a:ext uri="{0D108BD9-81ED-4DB2-BD59-A6C34878D82A}">
                    <a16:rowId xmlns:a16="http://schemas.microsoft.com/office/drawing/2014/main" val="2718258433"/>
                  </a:ext>
                </a:extLst>
              </a:tr>
              <a:tr h="9192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900" kern="1200" dirty="0">
                          <a:solidFill>
                            <a:srgbClr val="111111"/>
                          </a:solidFill>
                          <a:effectLst/>
                          <a:latin typeface="+mn-lt"/>
                          <a:ea typeface="+mn-ea"/>
                          <a:cs typeface="+mn-cs"/>
                        </a:rPr>
                        <a:t>Zgodnie z wykazem Zakładów stwarzających zagrożenie wystąpienia poważnej awarii przemysłowej, publikowanym przez GIOŚ (</a:t>
                      </a:r>
                      <a:r>
                        <a:rPr lang="pl-PL" sz="900" u="none" kern="1200" dirty="0">
                          <a:solidFill>
                            <a:srgbClr val="111111"/>
                          </a:solidFill>
                          <a:effectLst/>
                          <a:latin typeface="+mn-lt"/>
                          <a:ea typeface="+mn-ea"/>
                          <a:cs typeface="+mn-cs"/>
                        </a:rPr>
                        <a:t>Zakłady stwarzające zagrożenie wystąpienia poważnej awarii przemysłowej - Główny Inspektorat Ochrony Środowiska - Portal Gov.pl (www.gov.pl)), </a:t>
                      </a:r>
                      <a:r>
                        <a:rPr lang="pl-PL" sz="900" kern="1200" dirty="0">
                          <a:solidFill>
                            <a:srgbClr val="111111"/>
                          </a:solidFill>
                          <a:effectLst/>
                          <a:latin typeface="+mn-lt"/>
                          <a:ea typeface="+mn-ea"/>
                          <a:cs typeface="+mn-cs"/>
                        </a:rPr>
                        <a:t>na terenie gminy Stalowa Wola (stan na 31.12.2021) nie występują takie zakłady.</a:t>
                      </a:r>
                    </a:p>
                  </a:txBody>
                  <a:tcPr anchor="ctr"/>
                </a:tc>
                <a:extLst>
                  <a:ext uri="{0D108BD9-81ED-4DB2-BD59-A6C34878D82A}">
                    <a16:rowId xmlns:a16="http://schemas.microsoft.com/office/drawing/2014/main" val="1650073662"/>
                  </a:ext>
                </a:extLst>
              </a:tr>
              <a:tr h="7551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900" kern="1200" dirty="0">
                          <a:solidFill>
                            <a:srgbClr val="111111"/>
                          </a:solidFill>
                          <a:effectLst/>
                          <a:latin typeface="+mn-lt"/>
                          <a:ea typeface="+mn-ea"/>
                          <a:cs typeface="+mn-cs"/>
                        </a:rPr>
                        <a:t>Zapisy dotyczące charakterystyki jednolitych wód powierzchniowych i podziemnych zostały dostosowane do </a:t>
                      </a:r>
                      <a:r>
                        <a:rPr lang="pl-PL" sz="900" dirty="0">
                          <a:solidFill>
                            <a:srgbClr val="111111"/>
                          </a:solidFill>
                          <a:effectLst/>
                          <a:latin typeface="+mn-lt"/>
                          <a:ea typeface="Calibri" panose="020F0502020204030204" pitchFamily="34" charset="0"/>
                          <a:cs typeface="Times New Roman" panose="02020603050405020304" pitchFamily="18" charset="0"/>
                        </a:rPr>
                        <a:t>obowiązującego Rozporządzenia Ministra Infrastruktury z dnia 4 listopada 2022 r. w sprawie Planu gospodarowania wodami na obszarze dorzecza Wisły.</a:t>
                      </a:r>
                      <a:endParaRPr lang="pl-PL" sz="900" kern="1200" dirty="0">
                        <a:solidFill>
                          <a:srgbClr val="111111"/>
                        </a:solidFill>
                        <a:effectLst/>
                        <a:latin typeface="+mn-lt"/>
                        <a:ea typeface="+mn-ea"/>
                        <a:cs typeface="+mn-cs"/>
                      </a:endParaRPr>
                    </a:p>
                  </a:txBody>
                  <a:tcPr anchor="ctr"/>
                </a:tc>
                <a:extLst>
                  <a:ext uri="{0D108BD9-81ED-4DB2-BD59-A6C34878D82A}">
                    <a16:rowId xmlns:a16="http://schemas.microsoft.com/office/drawing/2014/main" val="1172404663"/>
                  </a:ext>
                </a:extLst>
              </a:tr>
              <a:tr h="7551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900" kern="1200" dirty="0">
                          <a:solidFill>
                            <a:srgbClr val="111111"/>
                          </a:solidFill>
                          <a:effectLst/>
                          <a:latin typeface="+mn-lt"/>
                          <a:ea typeface="+mn-ea"/>
                          <a:cs typeface="+mn-cs"/>
                        </a:rPr>
                        <a:t>Podrozdział dotyczący realizacji przedsięwzięcia w podrozdziale Unijna dotacja na projekt ciepłowniczy w Stalowej Woli, do końca 2022r.” został usunięty – przedsięwzięcie zostało zakończone.</a:t>
                      </a:r>
                    </a:p>
                  </a:txBody>
                  <a:tcPr anchor="ctr"/>
                </a:tc>
                <a:extLst>
                  <a:ext uri="{0D108BD9-81ED-4DB2-BD59-A6C34878D82A}">
                    <a16:rowId xmlns:a16="http://schemas.microsoft.com/office/drawing/2014/main" val="1375615675"/>
                  </a:ext>
                </a:extLst>
              </a:tr>
              <a:tr h="83568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900" kern="1200" dirty="0">
                          <a:solidFill>
                            <a:srgbClr val="111111"/>
                          </a:solidFill>
                          <a:effectLst/>
                          <a:latin typeface="+mn-lt"/>
                          <a:ea typeface="+mn-ea"/>
                          <a:cs typeface="+mn-cs"/>
                        </a:rPr>
                        <a:t>Dane dostępne publicznie dot. obwodnicy miasta Stalowa Wola zostały zawarte w dokumencie.</a:t>
                      </a:r>
                    </a:p>
                    <a:p>
                      <a:pPr marL="0" marR="0" lvl="0" indent="0" algn="ctr" defTabSz="914400" rtl="0" eaLnBrk="1" fontAlgn="auto" latinLnBrk="0" hangingPunct="1">
                        <a:lnSpc>
                          <a:spcPct val="100000"/>
                        </a:lnSpc>
                        <a:spcBef>
                          <a:spcPts val="0"/>
                        </a:spcBef>
                        <a:spcAft>
                          <a:spcPts val="0"/>
                        </a:spcAft>
                        <a:buClrTx/>
                        <a:buSzTx/>
                        <a:buFontTx/>
                        <a:buNone/>
                        <a:tabLst/>
                        <a:defRPr/>
                      </a:pPr>
                      <a:r>
                        <a:rPr lang="pl-PL" sz="900" kern="1200" dirty="0">
                          <a:solidFill>
                            <a:srgbClr val="111111"/>
                          </a:solidFill>
                          <a:effectLst/>
                          <a:latin typeface="+mn-lt"/>
                          <a:ea typeface="+mn-ea"/>
                          <a:cs typeface="+mn-cs"/>
                        </a:rPr>
                        <a:t>„GDDKiA sporządziła również Analizę </a:t>
                      </a:r>
                      <a:r>
                        <a:rPr lang="pl-PL" sz="900" kern="1200" dirty="0" err="1">
                          <a:solidFill>
                            <a:srgbClr val="111111"/>
                          </a:solidFill>
                          <a:effectLst/>
                          <a:latin typeface="+mn-lt"/>
                          <a:ea typeface="+mn-ea"/>
                          <a:cs typeface="+mn-cs"/>
                        </a:rPr>
                        <a:t>porealizacyjną</a:t>
                      </a:r>
                      <a:r>
                        <a:rPr lang="pl-PL" sz="900" kern="1200" dirty="0">
                          <a:solidFill>
                            <a:srgbClr val="111111"/>
                          </a:solidFill>
                          <a:effectLst/>
                          <a:latin typeface="+mn-lt"/>
                          <a:ea typeface="+mn-ea"/>
                          <a:cs typeface="+mn-cs"/>
                        </a:rPr>
                        <a:t> dla obwodnicy miasta Stalowa Wola – Nisko,</a:t>
                      </a:r>
                      <a:r>
                        <a:rPr lang="pl-PL" sz="900" kern="1200" baseline="0" dirty="0">
                          <a:solidFill>
                            <a:srgbClr val="111111"/>
                          </a:solidFill>
                          <a:effectLst/>
                          <a:latin typeface="+mn-lt"/>
                          <a:ea typeface="+mn-ea"/>
                          <a:cs typeface="+mn-cs"/>
                        </a:rPr>
                        <a:t> która</a:t>
                      </a:r>
                      <a:r>
                        <a:rPr lang="pl-PL" sz="900" kern="1200" dirty="0">
                          <a:solidFill>
                            <a:srgbClr val="111111"/>
                          </a:solidFill>
                          <a:effectLst/>
                          <a:latin typeface="+mn-lt"/>
                          <a:ea typeface="+mn-ea"/>
                          <a:cs typeface="+mn-cs"/>
                        </a:rPr>
                        <a:t> wykazała, że na terenie objętym pomiarami nie występują przekroczenia dopuszczalnego poziomu hałasu.”</a:t>
                      </a:r>
                      <a:endParaRPr lang="pl-PL" sz="900" dirty="0">
                        <a:solidFill>
                          <a:srgbClr val="111111"/>
                        </a:solidFill>
                      </a:endParaRPr>
                    </a:p>
                  </a:txBody>
                  <a:tcPr anchor="ctr"/>
                </a:tc>
                <a:extLst>
                  <a:ext uri="{0D108BD9-81ED-4DB2-BD59-A6C34878D82A}">
                    <a16:rowId xmlns:a16="http://schemas.microsoft.com/office/drawing/2014/main" val="156292552"/>
                  </a:ext>
                </a:extLst>
              </a:tr>
              <a:tr h="6716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900" dirty="0">
                          <a:solidFill>
                            <a:srgbClr val="111111"/>
                          </a:solidFill>
                        </a:rPr>
                        <a:t>Dane dotyczące </a:t>
                      </a:r>
                      <a:r>
                        <a:rPr lang="pl-PL" sz="900" kern="1200" dirty="0">
                          <a:solidFill>
                            <a:srgbClr val="111111"/>
                          </a:solidFill>
                          <a:effectLst/>
                          <a:latin typeface="+mn-lt"/>
                          <a:ea typeface="+mn-ea"/>
                          <a:cs typeface="+mn-cs"/>
                        </a:rPr>
                        <a:t>masy odebranych i zbieranych odpadów zostały </a:t>
                      </a:r>
                      <a:r>
                        <a:rPr lang="pl-PL" sz="900" dirty="0">
                          <a:solidFill>
                            <a:srgbClr val="111111"/>
                          </a:solidFill>
                        </a:rPr>
                        <a:t>zaktualizowane.</a:t>
                      </a:r>
                    </a:p>
                  </a:txBody>
                  <a:tcPr anchor="ctr"/>
                </a:tc>
                <a:extLst>
                  <a:ext uri="{0D108BD9-81ED-4DB2-BD59-A6C34878D82A}">
                    <a16:rowId xmlns:a16="http://schemas.microsoft.com/office/drawing/2014/main" val="116747182"/>
                  </a:ext>
                </a:extLst>
              </a:tr>
            </a:tbl>
          </a:graphicData>
        </a:graphic>
      </p:graphicFrame>
      <p:sp>
        <p:nvSpPr>
          <p:cNvPr id="5" name="Tytuł 1">
            <a:extLst>
              <a:ext uri="{FF2B5EF4-FFF2-40B4-BE49-F238E27FC236}">
                <a16:creationId xmlns:a16="http://schemas.microsoft.com/office/drawing/2014/main" id="{B889EEF5-5779-F917-B235-0FC5A2BA8CB0}"/>
              </a:ext>
            </a:extLst>
          </p:cNvPr>
          <p:cNvSpPr>
            <a:spLocks noGrp="1"/>
          </p:cNvSpPr>
          <p:nvPr>
            <p:ph type="title"/>
          </p:nvPr>
        </p:nvSpPr>
        <p:spPr>
          <a:xfrm>
            <a:off x="348804" y="404664"/>
            <a:ext cx="8446392" cy="849313"/>
          </a:xfrm>
        </p:spPr>
        <p:txBody>
          <a:bodyPr/>
          <a:lstStyle/>
          <a:p>
            <a:pPr algn="ctr"/>
            <a:r>
              <a:rPr lang="pl-PL" altLang="pl-PL" b="1" dirty="0">
                <a:solidFill>
                  <a:schemeClr val="tx2">
                    <a:lumMod val="75000"/>
                  </a:schemeClr>
                </a:solidFill>
                <a:effectLst>
                  <a:outerShdw blurRad="38100" dist="38100" dir="2700000" algn="tl">
                    <a:srgbClr val="000000">
                      <a:alpha val="43137"/>
                    </a:srgbClr>
                  </a:outerShdw>
                </a:effectLst>
                <a:latin typeface="+mn-lt"/>
                <a:cs typeface="Times New Roman" pitchFamily="18" charset="0"/>
              </a:rPr>
              <a:t>Zmiany wprowadzone w Dokumencie</a:t>
            </a:r>
            <a:endParaRPr lang="pl-PL" dirty="0">
              <a:solidFill>
                <a:schemeClr val="tx2">
                  <a:lumMod val="75000"/>
                </a:schemeClr>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972445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a:extLst>
              <a:ext uri="{FF2B5EF4-FFF2-40B4-BE49-F238E27FC236}">
                <a16:creationId xmlns:a16="http://schemas.microsoft.com/office/drawing/2014/main" id="{71E675DD-4319-7A97-6108-F90902B1A33B}"/>
              </a:ext>
            </a:extLst>
          </p:cNvPr>
          <p:cNvGraphicFramePr>
            <a:graphicFrameLocks noGrp="1"/>
          </p:cNvGraphicFramePr>
          <p:nvPr>
            <p:extLst>
              <p:ext uri="{D42A27DB-BD31-4B8C-83A1-F6EECF244321}">
                <p14:modId xmlns:p14="http://schemas.microsoft.com/office/powerpoint/2010/main" val="1199805543"/>
              </p:ext>
            </p:extLst>
          </p:nvPr>
        </p:nvGraphicFramePr>
        <p:xfrm>
          <a:off x="300162" y="1253977"/>
          <a:ext cx="8543676" cy="4415589"/>
        </p:xfrm>
        <a:graphic>
          <a:graphicData uri="http://schemas.openxmlformats.org/drawingml/2006/table">
            <a:tbl>
              <a:tblPr firstRow="1" bandRow="1">
                <a:tableStyleId>{5C22544A-7EE6-4342-B048-85BDC9FD1C3A}</a:tableStyleId>
              </a:tblPr>
              <a:tblGrid>
                <a:gridCol w="8543676">
                  <a:extLst>
                    <a:ext uri="{9D8B030D-6E8A-4147-A177-3AD203B41FA5}">
                      <a16:colId xmlns:a16="http://schemas.microsoft.com/office/drawing/2014/main" val="303378456"/>
                    </a:ext>
                  </a:extLst>
                </a:gridCol>
              </a:tblGrid>
              <a:tr h="592968">
                <a:tc>
                  <a:txBody>
                    <a:bodyPr/>
                    <a:lstStyle/>
                    <a:p>
                      <a:pPr algn="ctr"/>
                      <a:r>
                        <a:rPr lang="pl-PL" dirty="0"/>
                        <a:t>Wersja zaktualizowana</a:t>
                      </a:r>
                    </a:p>
                  </a:txBody>
                  <a:tcPr anchor="ctr"/>
                </a:tc>
                <a:extLst>
                  <a:ext uri="{0D108BD9-81ED-4DB2-BD59-A6C34878D82A}">
                    <a16:rowId xmlns:a16="http://schemas.microsoft.com/office/drawing/2014/main" val="2718258433"/>
                  </a:ext>
                </a:extLst>
              </a:tr>
              <a:tr h="1576093">
                <a:tc>
                  <a:txBody>
                    <a:bodyPr/>
                    <a:lstStyle/>
                    <a:p>
                      <a:pPr algn="ctr"/>
                      <a:r>
                        <a:rPr lang="pl-PL" sz="900" kern="1200" dirty="0">
                          <a:solidFill>
                            <a:srgbClr val="111111"/>
                          </a:solidFill>
                          <a:effectLst/>
                          <a:latin typeface="+mn-lt"/>
                          <a:ea typeface="+mn-ea"/>
                          <a:cs typeface="+mn-cs"/>
                        </a:rPr>
                        <a:t>Dodano zapis: „W Gminie Stalowa Wola mieszczą się dwa komunalne ujęcia wód podziemnych „Krzyżowe Drogi” oraz „Stare Ujęcie”, przez które ujmowana jest woda z GZWP nr 425. Ujęcia te eksploatowane są przez Miejski Zakład Komunalny Sp. z o.o. w Stalowej Woli. Ujęcie „Krzyżowe Drogi” obejmuje obecnie 14 studni głębinowych eksploatowanych naprzemiennie i mieszczących się na obszarze leśnym. Ujęcie „Stare Ujęcie” obejmuje 6 studni eksploatowanych naprzemiennie, również mieszczących się na terenie leśnym. </a:t>
                      </a:r>
                    </a:p>
                    <a:p>
                      <a:pPr algn="ctr"/>
                      <a:r>
                        <a:rPr lang="pl-PL" sz="900" kern="1200" dirty="0">
                          <a:solidFill>
                            <a:srgbClr val="111111"/>
                          </a:solidFill>
                          <a:effectLst/>
                          <a:latin typeface="+mn-lt"/>
                          <a:ea typeface="+mn-ea"/>
                          <a:cs typeface="+mn-cs"/>
                        </a:rPr>
                        <a:t>Zgodnie z ustawą Prawo Wodne, decyzją Wojewody Podkarpackiego z 2000 r., strefy ujęć wód podziemnych objęte są ochroną. Wewnętrzny teren ochrony pośredniej ujęcia „Krzyżowe Drogi” wynosi ok. 1,1 km</a:t>
                      </a:r>
                      <a:r>
                        <a:rPr lang="pl-PL" sz="900" kern="1200" baseline="30000" dirty="0">
                          <a:solidFill>
                            <a:srgbClr val="111111"/>
                          </a:solidFill>
                          <a:effectLst/>
                          <a:latin typeface="+mn-lt"/>
                          <a:ea typeface="+mn-ea"/>
                          <a:cs typeface="+mn-cs"/>
                        </a:rPr>
                        <a:t>2</a:t>
                      </a:r>
                      <a:r>
                        <a:rPr lang="pl-PL" sz="900" kern="1200" dirty="0">
                          <a:solidFill>
                            <a:srgbClr val="111111"/>
                          </a:solidFill>
                          <a:effectLst/>
                          <a:latin typeface="+mn-lt"/>
                          <a:ea typeface="+mn-ea"/>
                          <a:cs typeface="+mn-cs"/>
                        </a:rPr>
                        <a:t>, a ujęcia „Stare Ujęcie” 1,0 km</a:t>
                      </a:r>
                      <a:r>
                        <a:rPr lang="pl-PL" sz="900" kern="1200" baseline="30000" dirty="0">
                          <a:solidFill>
                            <a:srgbClr val="111111"/>
                          </a:solidFill>
                          <a:effectLst/>
                          <a:latin typeface="+mn-lt"/>
                          <a:ea typeface="+mn-ea"/>
                          <a:cs typeface="+mn-cs"/>
                        </a:rPr>
                        <a:t>2</a:t>
                      </a:r>
                      <a:r>
                        <a:rPr lang="pl-PL" sz="900" kern="1200" dirty="0">
                          <a:solidFill>
                            <a:srgbClr val="111111"/>
                          </a:solidFill>
                          <a:effectLst/>
                          <a:latin typeface="+mn-lt"/>
                          <a:ea typeface="+mn-ea"/>
                          <a:cs typeface="+mn-cs"/>
                        </a:rPr>
                        <a:t>. Zewnętrzny teren ochrony pośredniej ujęć „Krzyżowe Drogi” oraz „Stare Ujęcie” obejmuje obszar o powierzchni 18 km</a:t>
                      </a:r>
                      <a:r>
                        <a:rPr lang="pl-PL" sz="900" kern="1200" baseline="30000" dirty="0">
                          <a:solidFill>
                            <a:srgbClr val="111111"/>
                          </a:solidFill>
                          <a:effectLst/>
                          <a:latin typeface="+mn-lt"/>
                          <a:ea typeface="+mn-ea"/>
                          <a:cs typeface="+mn-cs"/>
                        </a:rPr>
                        <a:t>2</a:t>
                      </a:r>
                      <a:r>
                        <a:rPr lang="pl-PL" sz="900" kern="1200" dirty="0">
                          <a:solidFill>
                            <a:srgbClr val="111111"/>
                          </a:solidFill>
                          <a:effectLst/>
                          <a:latin typeface="+mn-lt"/>
                          <a:ea typeface="+mn-ea"/>
                          <a:cs typeface="+mn-cs"/>
                        </a:rPr>
                        <a:t>.”</a:t>
                      </a:r>
                    </a:p>
                  </a:txBody>
                  <a:tcPr anchor="ctr"/>
                </a:tc>
                <a:extLst>
                  <a:ext uri="{0D108BD9-81ED-4DB2-BD59-A6C34878D82A}">
                    <a16:rowId xmlns:a16="http://schemas.microsoft.com/office/drawing/2014/main" val="1650073662"/>
                  </a:ext>
                </a:extLst>
              </a:tr>
              <a:tr h="7746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900" kern="1200" dirty="0">
                          <a:solidFill>
                            <a:srgbClr val="111111"/>
                          </a:solidFill>
                          <a:effectLst/>
                          <a:latin typeface="+mn-lt"/>
                          <a:ea typeface="+mn-ea"/>
                          <a:cs typeface="+mn-cs"/>
                        </a:rPr>
                        <a:t>Stary San został przeniesiony do cieków znajdujących się na obszarze Gminy Stalowa Wola. Pomiary zostały zaktualizowane.</a:t>
                      </a:r>
                    </a:p>
                  </a:txBody>
                  <a:tcPr anchor="ctr"/>
                </a:tc>
                <a:extLst>
                  <a:ext uri="{0D108BD9-81ED-4DB2-BD59-A6C34878D82A}">
                    <a16:rowId xmlns:a16="http://schemas.microsoft.com/office/drawing/2014/main" val="1172404663"/>
                  </a:ext>
                </a:extLst>
              </a:tr>
              <a:tr h="1471863">
                <a:tc>
                  <a:txBody>
                    <a:bodyPr/>
                    <a:lstStyle/>
                    <a:p>
                      <a:pPr algn="ctr">
                        <a:lnSpc>
                          <a:spcPct val="115000"/>
                        </a:lnSpc>
                        <a:spcBef>
                          <a:spcPts val="600"/>
                        </a:spcBef>
                        <a:spcAft>
                          <a:spcPts val="600"/>
                        </a:spcAft>
                      </a:pPr>
                      <a:endParaRPr lang="pl-PL" sz="900" b="0" dirty="0">
                        <a:solidFill>
                          <a:srgbClr val="111111"/>
                        </a:solidFill>
                        <a:effectLst/>
                        <a:latin typeface="+mj-lt"/>
                        <a:ea typeface="Times New Roman" panose="02020603050405020304" pitchFamily="18" charset="0"/>
                        <a:cs typeface="Calibri" panose="020F0502020204030204" pitchFamily="34" charset="0"/>
                      </a:endParaRPr>
                    </a:p>
                    <a:p>
                      <a:pPr algn="ctr">
                        <a:lnSpc>
                          <a:spcPct val="115000"/>
                        </a:lnSpc>
                        <a:spcBef>
                          <a:spcPts val="600"/>
                        </a:spcBef>
                        <a:spcAft>
                          <a:spcPts val="600"/>
                        </a:spcAft>
                      </a:pPr>
                      <a:r>
                        <a:rPr lang="pl-PL" sz="900" b="0" dirty="0">
                          <a:solidFill>
                            <a:srgbClr val="111111"/>
                          </a:solidFill>
                          <a:effectLst/>
                          <a:latin typeface="+mj-lt"/>
                          <a:ea typeface="Times New Roman" panose="02020603050405020304" pitchFamily="18" charset="0"/>
                          <a:cs typeface="Calibri" panose="020F0502020204030204" pitchFamily="34" charset="0"/>
                        </a:rPr>
                        <a:t>W dokumencie odniesiono się do tego, że jest to emisja zanieczyszczeń dla strefy podkarpackiej, do której należy Gmina Stalowa Wola:</a:t>
                      </a:r>
                      <a:endParaRPr lang="pl-PL" sz="900" b="1" dirty="0">
                        <a:solidFill>
                          <a:srgbClr val="111111"/>
                        </a:solidFill>
                        <a:effectLst/>
                        <a:latin typeface="+mj-lt"/>
                        <a:ea typeface="Times New Roman" panose="02020603050405020304" pitchFamily="18" charset="0"/>
                        <a:cs typeface="Calibri" panose="020F0502020204030204" pitchFamily="34" charset="0"/>
                      </a:endParaRPr>
                    </a:p>
                    <a:p>
                      <a:pPr algn="ctr">
                        <a:lnSpc>
                          <a:spcPct val="115000"/>
                        </a:lnSpc>
                        <a:spcBef>
                          <a:spcPts val="600"/>
                        </a:spcBef>
                        <a:spcAft>
                          <a:spcPts val="600"/>
                        </a:spcAft>
                      </a:pPr>
                      <a:r>
                        <a:rPr lang="pl-PL" sz="900" b="0" dirty="0">
                          <a:solidFill>
                            <a:srgbClr val="111111"/>
                          </a:solidFill>
                          <a:effectLst/>
                          <a:latin typeface="+mj-lt"/>
                          <a:ea typeface="Times New Roman" panose="02020603050405020304" pitchFamily="18" charset="0"/>
                          <a:cs typeface="Calibri" panose="020F0502020204030204" pitchFamily="34" charset="0"/>
                        </a:rPr>
                        <a:t>„Głównym źródłem emisji zanieczyszczeń powietrza na terenie strefy podkarpackiej, do której należy Gmina Stalowa Wola, jest emisja antropogeniczna pochodząca z sektora bytowo-komunalnego (emisja powierzchniowa). Mniejszy udział stanowią: emisja zanieczyszczeń z transportu (emisja liniowa) oraz emisja z działalności przemysłowej (emisja ta również może być klasyfikowana jako emisja powierzchniowa, ze względu na jej obszar).”</a:t>
                      </a:r>
                      <a:r>
                        <a:rPr lang="pl-PL" sz="900" dirty="0">
                          <a:solidFill>
                            <a:srgbClr val="111111"/>
                          </a:solidFill>
                          <a:effectLst/>
                          <a:latin typeface="+mj-lt"/>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1375615675"/>
                  </a:ext>
                </a:extLst>
              </a:tr>
            </a:tbl>
          </a:graphicData>
        </a:graphic>
      </p:graphicFrame>
      <p:sp>
        <p:nvSpPr>
          <p:cNvPr id="5" name="Tytuł 1">
            <a:extLst>
              <a:ext uri="{FF2B5EF4-FFF2-40B4-BE49-F238E27FC236}">
                <a16:creationId xmlns:a16="http://schemas.microsoft.com/office/drawing/2014/main" id="{B6089EED-B2DA-675D-8F3F-D176BBDBE2A0}"/>
              </a:ext>
            </a:extLst>
          </p:cNvPr>
          <p:cNvSpPr txBox="1">
            <a:spLocks/>
          </p:cNvSpPr>
          <p:nvPr/>
        </p:nvSpPr>
        <p:spPr>
          <a:xfrm>
            <a:off x="348804" y="404664"/>
            <a:ext cx="8446392" cy="849313"/>
          </a:xfrm>
          <a:prstGeom prst="rect">
            <a:avLst/>
          </a:prstGeom>
        </p:spPr>
        <p:txBody>
          <a:bodyPr/>
          <a:lstStyle>
            <a:lvl1pPr algn="l" defTabSz="914400" rtl="0" eaLnBrk="1" latinLnBrk="0" hangingPunct="1">
              <a:spcBef>
                <a:spcPct val="0"/>
              </a:spcBef>
              <a:buNone/>
              <a:defRPr sz="3600" kern="1200">
                <a:solidFill>
                  <a:srgbClr val="65C5C6"/>
                </a:solidFill>
                <a:latin typeface="Arial" pitchFamily="34" charset="0"/>
                <a:ea typeface="+mj-ea"/>
                <a:cs typeface="Arial" pitchFamily="34" charset="0"/>
              </a:defRPr>
            </a:lvl1pPr>
          </a:lstStyle>
          <a:p>
            <a:pPr algn="ctr"/>
            <a:r>
              <a:rPr lang="pl-PL" altLang="pl-PL" b="1" dirty="0">
                <a:solidFill>
                  <a:schemeClr val="tx2">
                    <a:lumMod val="75000"/>
                  </a:schemeClr>
                </a:solidFill>
                <a:effectLst>
                  <a:outerShdw blurRad="38100" dist="38100" dir="2700000" algn="tl">
                    <a:srgbClr val="000000">
                      <a:alpha val="43137"/>
                    </a:srgbClr>
                  </a:outerShdw>
                </a:effectLst>
                <a:latin typeface="+mn-lt"/>
                <a:cs typeface="Times New Roman" pitchFamily="18" charset="0"/>
              </a:rPr>
              <a:t>Zmiany wprowadzone w Dokumencie</a:t>
            </a:r>
            <a:endParaRPr lang="pl-PL" dirty="0">
              <a:solidFill>
                <a:schemeClr val="tx2">
                  <a:lumMod val="75000"/>
                </a:schemeClr>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954784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316DAF48-A607-C2C9-09C2-20E6E15BD9F3}"/>
              </a:ext>
            </a:extLst>
          </p:cNvPr>
          <p:cNvSpPr>
            <a:spLocks noGrp="1"/>
          </p:cNvSpPr>
          <p:nvPr>
            <p:ph idx="1"/>
          </p:nvPr>
        </p:nvSpPr>
        <p:spPr>
          <a:xfrm>
            <a:off x="395536" y="1268761"/>
            <a:ext cx="8229600" cy="3888432"/>
          </a:xfrm>
        </p:spPr>
        <p:txBody>
          <a:bodyPr/>
          <a:lstStyle/>
          <a:p>
            <a:pPr marL="0" indent="0" algn="ctr">
              <a:buNone/>
            </a:pPr>
            <a:r>
              <a:rPr lang="pl-PL" sz="2400" dirty="0">
                <a:solidFill>
                  <a:srgbClr val="111111"/>
                </a:solidFill>
              </a:rPr>
              <a:t>Starostwo Powiatowe w Stalowej Woli pozytywnie zaopiniowało przedłożoną dokumentację.</a:t>
            </a:r>
          </a:p>
          <a:p>
            <a:pPr marL="0" indent="0" algn="ctr">
              <a:buNone/>
            </a:pPr>
            <a:r>
              <a:rPr lang="pl-PL" sz="2400" dirty="0">
                <a:solidFill>
                  <a:srgbClr val="111111"/>
                </a:solidFill>
              </a:rPr>
              <a:t>Regionalny Dyrektor Ochrony Środowiska zaopiniował pozytywnie przedłożoną dokumentację, zaznaczając, że celem nadrzędnym Programu jest poprawa stanu środowiska w gminie Stalowa Wola. Podobnie Państwowy Wojewódzki Inspektor Sanitarny, nie zgłosił uwag, zaznaczając, że Program nie wyznacza ram dla późniejszej realizacji przedsięwzięć mogących znacząco oddziaływać na środowisko.</a:t>
            </a:r>
            <a:endParaRPr lang="pl-PL" sz="4400" dirty="0">
              <a:solidFill>
                <a:srgbClr val="111111"/>
              </a:solidFill>
            </a:endParaRPr>
          </a:p>
        </p:txBody>
      </p:sp>
    </p:spTree>
    <p:extLst>
      <p:ext uri="{BB962C8B-B14F-4D97-AF65-F5344CB8AC3E}">
        <p14:creationId xmlns:p14="http://schemas.microsoft.com/office/powerpoint/2010/main" val="1846119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hue\Atmoterm\prezentacja\slajdy\3\bg.png"/>
          <p:cNvPicPr>
            <a:picLocks noChangeAspect="1" noChangeArrowheads="1"/>
          </p:cNvPicPr>
          <p:nvPr/>
        </p:nvPicPr>
        <p:blipFill>
          <a:blip r:embed="rId2" cstate="print"/>
          <a:srcRect/>
          <a:stretch>
            <a:fillRect/>
          </a:stretch>
        </p:blipFill>
        <p:spPr bwMode="auto">
          <a:xfrm>
            <a:off x="-180528" y="0"/>
            <a:ext cx="9324528" cy="6885384"/>
          </a:xfrm>
          <a:prstGeom prst="rect">
            <a:avLst/>
          </a:prstGeom>
          <a:noFill/>
        </p:spPr>
      </p:pic>
      <p:pic>
        <p:nvPicPr>
          <p:cNvPr id="5" name="Picture 3" descr="D:\hue\Atmoterm\prezentacja\slajdy\3\section_1.png"/>
          <p:cNvPicPr>
            <a:picLocks noChangeAspect="1" noChangeArrowheads="1"/>
          </p:cNvPicPr>
          <p:nvPr/>
        </p:nvPicPr>
        <p:blipFill>
          <a:blip r:embed="rId3" cstate="print"/>
          <a:srcRect/>
          <a:stretch>
            <a:fillRect/>
          </a:stretch>
        </p:blipFill>
        <p:spPr bwMode="auto">
          <a:xfrm>
            <a:off x="5940152" y="1"/>
            <a:ext cx="3357651" cy="6885384"/>
          </a:xfrm>
          <a:prstGeom prst="rect">
            <a:avLst/>
          </a:prstGeom>
          <a:noFill/>
        </p:spPr>
      </p:pic>
      <p:sp>
        <p:nvSpPr>
          <p:cNvPr id="6" name="pole tekstowe 5"/>
          <p:cNvSpPr txBox="1"/>
          <p:nvPr/>
        </p:nvSpPr>
        <p:spPr>
          <a:xfrm>
            <a:off x="82236" y="2564904"/>
            <a:ext cx="5857916" cy="1200329"/>
          </a:xfrm>
          <a:prstGeom prst="rect">
            <a:avLst/>
          </a:prstGeom>
          <a:noFill/>
        </p:spPr>
        <p:txBody>
          <a:bodyPr wrap="square" rtlCol="0">
            <a:spAutoFit/>
          </a:bodyPr>
          <a:lstStyle/>
          <a:p>
            <a:pPr algn="ctr"/>
            <a:r>
              <a:rPr lang="pl-PL" sz="3600" b="1" dirty="0">
                <a:solidFill>
                  <a:srgbClr val="111111"/>
                </a:solidFill>
                <a:effectLst>
                  <a:outerShdw blurRad="38100" dist="38100" dir="2700000" algn="tl">
                    <a:srgbClr val="000000">
                      <a:alpha val="43137"/>
                    </a:srgbClr>
                  </a:outerShdw>
                </a:effectLst>
                <a:latin typeface="Arial" pitchFamily="34" charset="0"/>
                <a:cs typeface="Arial" pitchFamily="34" charset="0"/>
              </a:rPr>
              <a:t>Dziękuję za uwagę</a:t>
            </a:r>
          </a:p>
          <a:p>
            <a:pPr algn="ctr"/>
            <a:endParaRPr lang="pl-PL" sz="3600" b="1" dirty="0">
              <a:solidFill>
                <a:srgbClr val="111111"/>
              </a:solidFill>
              <a:effectLst>
                <a:outerShdw blurRad="38100" dist="38100" dir="2700000" algn="tl">
                  <a:srgbClr val="000000">
                    <a:alpha val="43137"/>
                  </a:srgbClr>
                </a:outerShdw>
              </a:effectLst>
              <a:latin typeface="Arial" pitchFamily="34" charset="0"/>
              <a:cs typeface="Arial" pitchFamily="34" charset="0"/>
            </a:endParaRPr>
          </a:p>
        </p:txBody>
      </p:sp>
      <p:pic>
        <p:nvPicPr>
          <p:cNvPr id="11" name="Picture 4" descr="D:\hue\Atmoterm\prezentacja\slajdy\3\logo.png"/>
          <p:cNvPicPr>
            <a:picLocks noChangeAspect="1" noChangeArrowheads="1"/>
          </p:cNvPicPr>
          <p:nvPr/>
        </p:nvPicPr>
        <p:blipFill>
          <a:blip r:embed="rId4" cstate="print"/>
          <a:srcRect/>
          <a:stretch>
            <a:fillRect/>
          </a:stretch>
        </p:blipFill>
        <p:spPr bwMode="auto">
          <a:xfrm>
            <a:off x="6894366" y="1556792"/>
            <a:ext cx="1278034" cy="1368152"/>
          </a:xfrm>
          <a:prstGeom prst="rect">
            <a:avLst/>
          </a:prstGeom>
          <a:noFill/>
        </p:spPr>
      </p:pic>
      <p:sp>
        <p:nvSpPr>
          <p:cNvPr id="12" name="pole tekstowe 11"/>
          <p:cNvSpPr txBox="1"/>
          <p:nvPr/>
        </p:nvSpPr>
        <p:spPr>
          <a:xfrm>
            <a:off x="6804248" y="3212976"/>
            <a:ext cx="2428892" cy="1050096"/>
          </a:xfrm>
          <a:prstGeom prst="rect">
            <a:avLst/>
          </a:prstGeom>
          <a:noFill/>
        </p:spPr>
        <p:txBody>
          <a:bodyPr wrap="square" rtlCol="0">
            <a:spAutoFit/>
          </a:bodyPr>
          <a:lstStyle/>
          <a:p>
            <a:pPr>
              <a:lnSpc>
                <a:spcPts val="2600"/>
              </a:lnSpc>
            </a:pPr>
            <a:r>
              <a:rPr lang="pl-PL" sz="1400" dirty="0" err="1">
                <a:solidFill>
                  <a:srgbClr val="30A854"/>
                </a:solidFill>
                <a:latin typeface="Arial" pitchFamily="34" charset="0"/>
                <a:cs typeface="Arial" pitchFamily="34" charset="0"/>
              </a:rPr>
              <a:t>Atmoterm</a:t>
            </a:r>
            <a:r>
              <a:rPr lang="pl-PL" sz="1400" dirty="0">
                <a:solidFill>
                  <a:srgbClr val="30A854"/>
                </a:solidFill>
                <a:latin typeface="Arial" pitchFamily="34" charset="0"/>
                <a:cs typeface="Arial" pitchFamily="34" charset="0"/>
              </a:rPr>
              <a:t> SA</a:t>
            </a:r>
          </a:p>
          <a:p>
            <a:pPr>
              <a:lnSpc>
                <a:spcPts val="2600"/>
              </a:lnSpc>
            </a:pPr>
            <a:r>
              <a:rPr lang="pl-PL" sz="1400" dirty="0">
                <a:solidFill>
                  <a:schemeClr val="bg1"/>
                </a:solidFill>
                <a:latin typeface="Arial" pitchFamily="34" charset="0"/>
                <a:cs typeface="Arial" pitchFamily="34" charset="0"/>
              </a:rPr>
              <a:t>ul. Łangowskiego 4</a:t>
            </a:r>
          </a:p>
          <a:p>
            <a:pPr>
              <a:lnSpc>
                <a:spcPts val="2600"/>
              </a:lnSpc>
            </a:pPr>
            <a:r>
              <a:rPr lang="pl-PL" sz="1400" dirty="0">
                <a:solidFill>
                  <a:schemeClr val="bg1"/>
                </a:solidFill>
                <a:latin typeface="Arial" pitchFamily="34" charset="0"/>
                <a:cs typeface="Arial" pitchFamily="34" charset="0"/>
              </a:rPr>
              <a:t>45-031 Opole</a:t>
            </a:r>
          </a:p>
        </p:txBody>
      </p:sp>
      <p:sp>
        <p:nvSpPr>
          <p:cNvPr id="13" name="pole tekstowe 12"/>
          <p:cNvSpPr txBox="1"/>
          <p:nvPr/>
        </p:nvSpPr>
        <p:spPr>
          <a:xfrm>
            <a:off x="6804248" y="4293096"/>
            <a:ext cx="2428892" cy="389081"/>
          </a:xfrm>
          <a:prstGeom prst="rect">
            <a:avLst/>
          </a:prstGeom>
          <a:noFill/>
        </p:spPr>
        <p:txBody>
          <a:bodyPr wrap="square" rtlCol="0">
            <a:spAutoFit/>
          </a:bodyPr>
          <a:lstStyle/>
          <a:p>
            <a:pPr>
              <a:lnSpc>
                <a:spcPts val="2600"/>
              </a:lnSpc>
            </a:pPr>
            <a:r>
              <a:rPr lang="pl-PL" sz="1600" dirty="0" err="1">
                <a:solidFill>
                  <a:schemeClr val="bg1"/>
                </a:solidFill>
                <a:latin typeface="Arial" pitchFamily="34" charset="0"/>
                <a:cs typeface="Arial" pitchFamily="34" charset="0"/>
              </a:rPr>
              <a:t>www.atmoterm.pl</a:t>
            </a:r>
            <a:endParaRPr lang="pl-PL" sz="1600" dirty="0">
              <a:solidFill>
                <a:schemeClr val="bg1"/>
              </a:solidFill>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Motyw pakietu Office">
  <a:themeElements>
    <a:clrScheme name="Niestandardowy 2">
      <a:dk1>
        <a:srgbClr val="808080"/>
      </a:dk1>
      <a:lt1>
        <a:sysClr val="window" lastClr="FFFFFF"/>
      </a:lt1>
      <a:dk2>
        <a:srgbClr val="1F497D"/>
      </a:dk2>
      <a:lt2>
        <a:srgbClr val="FFFFFF"/>
      </a:lt2>
      <a:accent1>
        <a:srgbClr val="FFA000"/>
      </a:accent1>
      <a:accent2>
        <a:srgbClr val="65C5C6"/>
      </a:accent2>
      <a:accent3>
        <a:srgbClr val="808080"/>
      </a:accent3>
      <a:accent4>
        <a:srgbClr val="003764"/>
      </a:accent4>
      <a:accent5>
        <a:srgbClr val="30A854"/>
      </a:accent5>
      <a:accent6>
        <a:srgbClr val="65C5C6"/>
      </a:accent6>
      <a:hlink>
        <a:srgbClr val="808080"/>
      </a:hlink>
      <a:folHlink>
        <a:srgbClr val="FFA000"/>
      </a:folHlink>
    </a:clrScheme>
    <a:fontScheme name="Office — klasyczny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2236</TotalTime>
  <Words>1068</Words>
  <Application>Microsoft Office PowerPoint</Application>
  <PresentationFormat>Pokaz na ekranie (4:3)</PresentationFormat>
  <Paragraphs>42</Paragraphs>
  <Slides>7</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7</vt:i4>
      </vt:variant>
    </vt:vector>
  </HeadingPairs>
  <TitlesOfParts>
    <vt:vector size="11" baseType="lpstr">
      <vt:lpstr>Arial</vt:lpstr>
      <vt:lpstr>Calibri</vt:lpstr>
      <vt:lpstr>Times New Roman</vt:lpstr>
      <vt:lpstr>Motyw pakietu Office</vt:lpstr>
      <vt:lpstr>Program ochrony środowiska  dla Gminy Stalowa Wola na lata 2022-2026 z perspektywą do roku 2029    </vt:lpstr>
      <vt:lpstr>Zmiany wprowadzone w Dokumencie</vt:lpstr>
      <vt:lpstr>Zmiany wprowadzone w Dokumencie</vt:lpstr>
      <vt:lpstr>Zmiany wprowadzone w Dokumencie</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idziak</dc:creator>
  <cp:lastModifiedBy>Oliwia Gronet</cp:lastModifiedBy>
  <cp:revision>170</cp:revision>
  <dcterms:created xsi:type="dcterms:W3CDTF">2018-02-21T07:25:26Z</dcterms:created>
  <dcterms:modified xsi:type="dcterms:W3CDTF">2023-05-09T11:21:52Z</dcterms:modified>
</cp:coreProperties>
</file>